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4" r:id="rId2"/>
    <p:sldId id="835" r:id="rId3"/>
    <p:sldId id="267" r:id="rId4"/>
    <p:sldId id="877" r:id="rId5"/>
    <p:sldId id="2297" r:id="rId6"/>
    <p:sldId id="2303" r:id="rId7"/>
    <p:sldId id="2298" r:id="rId8"/>
    <p:sldId id="2299" r:id="rId9"/>
    <p:sldId id="2304" r:id="rId10"/>
    <p:sldId id="2300" r:id="rId11"/>
    <p:sldId id="2301" r:id="rId12"/>
    <p:sldId id="2302" r:id="rId13"/>
    <p:sldId id="2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0738A-88E6-464C-A50E-01B03E59F5DB}" v="101" dt="2024-04-02T11:20:54.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24" autoAdjust="0"/>
  </p:normalViewPr>
  <p:slideViewPr>
    <p:cSldViewPr snapToGrid="0">
      <p:cViewPr varScale="1">
        <p:scale>
          <a:sx n="62" d="100"/>
          <a:sy n="62" d="100"/>
        </p:scale>
        <p:origin x="86" y="54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ema, Samuel (CTR) - OCIO-EAS, VA" userId="72d7b389-fed9-445f-b77a-d5c7f505bdd1" providerId="ADAL" clId="{1C30738A-88E6-464C-A50E-01B03E59F5DB}"/>
    <pc:docChg chg="modSld">
      <pc:chgData name="Gutema, Samuel (CTR) - OCIO-EAS, VA" userId="72d7b389-fed9-445f-b77a-d5c7f505bdd1" providerId="ADAL" clId="{1C30738A-88E6-464C-A50E-01B03E59F5DB}" dt="2024-04-02T11:20:08.084" v="643" actId="207"/>
      <pc:docMkLst>
        <pc:docMk/>
      </pc:docMkLst>
      <pc:sldChg chg="modSp mod">
        <pc:chgData name="Gutema, Samuel (CTR) - OCIO-EAS, VA" userId="72d7b389-fed9-445f-b77a-d5c7f505bdd1" providerId="ADAL" clId="{1C30738A-88E6-464C-A50E-01B03E59F5DB}" dt="2024-04-02T11:17:07.491" v="620" actId="33553"/>
        <pc:sldMkLst>
          <pc:docMk/>
          <pc:sldMk cId="616893689" sldId="304"/>
        </pc:sldMkLst>
        <pc:spChg chg="mod">
          <ac:chgData name="Gutema, Samuel (CTR) - OCIO-EAS, VA" userId="72d7b389-fed9-445f-b77a-d5c7f505bdd1" providerId="ADAL" clId="{1C30738A-88E6-464C-A50E-01B03E59F5DB}" dt="2024-04-02T11:17:07.491" v="620" actId="33553"/>
          <ac:spMkLst>
            <pc:docMk/>
            <pc:sldMk cId="616893689" sldId="304"/>
            <ac:spMk id="2" creationId="{72B95D31-F25A-1A2E-5489-102BE7AD0D76}"/>
          </ac:spMkLst>
        </pc:spChg>
      </pc:sldChg>
      <pc:sldChg chg="modSp mod">
        <pc:chgData name="Gutema, Samuel (CTR) - OCIO-EAS, VA" userId="72d7b389-fed9-445f-b77a-d5c7f505bdd1" providerId="ADAL" clId="{1C30738A-88E6-464C-A50E-01B03E59F5DB}" dt="2024-04-02T11:17:33.709" v="626" actId="13244"/>
        <pc:sldMkLst>
          <pc:docMk/>
          <pc:sldMk cId="3033573463" sldId="2297"/>
        </pc:sldMkLst>
        <pc:spChg chg="mod">
          <ac:chgData name="Gutema, Samuel (CTR) - OCIO-EAS, VA" userId="72d7b389-fed9-445f-b77a-d5c7f505bdd1" providerId="ADAL" clId="{1C30738A-88E6-464C-A50E-01B03E59F5DB}" dt="2024-04-02T11:15:07.551" v="0" actId="962"/>
          <ac:spMkLst>
            <pc:docMk/>
            <pc:sldMk cId="3033573463" sldId="2297"/>
            <ac:spMk id="2" creationId="{ACF0800D-3FEC-4FAF-A2E2-5C769AE5AF5B}"/>
          </ac:spMkLst>
        </pc:spChg>
        <pc:picChg chg="mod">
          <ac:chgData name="Gutema, Samuel (CTR) - OCIO-EAS, VA" userId="72d7b389-fed9-445f-b77a-d5c7f505bdd1" providerId="ADAL" clId="{1C30738A-88E6-464C-A50E-01B03E59F5DB}" dt="2024-04-02T11:15:10.742" v="1" actId="962"/>
          <ac:picMkLst>
            <pc:docMk/>
            <pc:sldMk cId="3033573463" sldId="2297"/>
            <ac:picMk id="5" creationId="{0E558F7F-3223-9243-81CA-EB8E44324477}"/>
          </ac:picMkLst>
        </pc:picChg>
        <pc:picChg chg="mod">
          <ac:chgData name="Gutema, Samuel (CTR) - OCIO-EAS, VA" userId="72d7b389-fed9-445f-b77a-d5c7f505bdd1" providerId="ADAL" clId="{1C30738A-88E6-464C-A50E-01B03E59F5DB}" dt="2024-04-02T11:17:33.709" v="626" actId="13244"/>
          <ac:picMkLst>
            <pc:docMk/>
            <pc:sldMk cId="3033573463" sldId="2297"/>
            <ac:picMk id="8" creationId="{0A0F0B6A-FFC2-8E92-E263-0B8E8657ED3B}"/>
          </ac:picMkLst>
        </pc:picChg>
      </pc:sldChg>
      <pc:sldChg chg="modSp mod">
        <pc:chgData name="Gutema, Samuel (CTR) - OCIO-EAS, VA" userId="72d7b389-fed9-445f-b77a-d5c7f505bdd1" providerId="ADAL" clId="{1C30738A-88E6-464C-A50E-01B03E59F5DB}" dt="2024-04-02T11:18:05.453" v="631" actId="13244"/>
        <pc:sldMkLst>
          <pc:docMk/>
          <pc:sldMk cId="3099754146" sldId="2298"/>
        </pc:sldMkLst>
        <pc:spChg chg="mod">
          <ac:chgData name="Gutema, Samuel (CTR) - OCIO-EAS, VA" userId="72d7b389-fed9-445f-b77a-d5c7f505bdd1" providerId="ADAL" clId="{1C30738A-88E6-464C-A50E-01B03E59F5DB}" dt="2024-04-02T11:17:51.673" v="629" actId="13244"/>
          <ac:spMkLst>
            <pc:docMk/>
            <pc:sldMk cId="3099754146" sldId="2298"/>
            <ac:spMk id="2" creationId="{D8774D36-81D0-CF68-D26B-5277B39DA0C5}"/>
          </ac:spMkLst>
        </pc:spChg>
        <pc:spChg chg="mod">
          <ac:chgData name="Gutema, Samuel (CTR) - OCIO-EAS, VA" userId="72d7b389-fed9-445f-b77a-d5c7f505bdd1" providerId="ADAL" clId="{1C30738A-88E6-464C-A50E-01B03E59F5DB}" dt="2024-04-02T11:18:05.453" v="631" actId="13244"/>
          <ac:spMkLst>
            <pc:docMk/>
            <pc:sldMk cId="3099754146" sldId="2298"/>
            <ac:spMk id="3" creationId="{4BC34D36-277B-D73D-BCCB-21AE87745698}"/>
          </ac:spMkLst>
        </pc:spChg>
        <pc:spChg chg="mod">
          <ac:chgData name="Gutema, Samuel (CTR) - OCIO-EAS, VA" userId="72d7b389-fed9-445f-b77a-d5c7f505bdd1" providerId="ADAL" clId="{1C30738A-88E6-464C-A50E-01B03E59F5DB}" dt="2024-04-02T11:17:57.304" v="630" actId="13244"/>
          <ac:spMkLst>
            <pc:docMk/>
            <pc:sldMk cId="3099754146" sldId="2298"/>
            <ac:spMk id="4" creationId="{9E2FA6B6-CF63-9B33-A055-76A31B16C8B1}"/>
          </ac:spMkLst>
        </pc:spChg>
        <pc:picChg chg="mod">
          <ac:chgData name="Gutema, Samuel (CTR) - OCIO-EAS, VA" userId="72d7b389-fed9-445f-b77a-d5c7f505bdd1" providerId="ADAL" clId="{1C30738A-88E6-464C-A50E-01B03E59F5DB}" dt="2024-04-02T11:16:25.483" v="498" actId="962"/>
          <ac:picMkLst>
            <pc:docMk/>
            <pc:sldMk cId="3099754146" sldId="2298"/>
            <ac:picMk id="6" creationId="{AAB700D5-DF3F-6219-59F3-5C5E8633FDCB}"/>
          </ac:picMkLst>
        </pc:picChg>
      </pc:sldChg>
      <pc:sldChg chg="modSp mod">
        <pc:chgData name="Gutema, Samuel (CTR) - OCIO-EAS, VA" userId="72d7b389-fed9-445f-b77a-d5c7f505bdd1" providerId="ADAL" clId="{1C30738A-88E6-464C-A50E-01B03E59F5DB}" dt="2024-04-02T11:18:26.062" v="635" actId="13244"/>
        <pc:sldMkLst>
          <pc:docMk/>
          <pc:sldMk cId="126317654" sldId="2299"/>
        </pc:sldMkLst>
        <pc:spChg chg="mod">
          <ac:chgData name="Gutema, Samuel (CTR) - OCIO-EAS, VA" userId="72d7b389-fed9-445f-b77a-d5c7f505bdd1" providerId="ADAL" clId="{1C30738A-88E6-464C-A50E-01B03E59F5DB}" dt="2024-04-02T11:18:12.222" v="633" actId="13244"/>
          <ac:spMkLst>
            <pc:docMk/>
            <pc:sldMk cId="126317654" sldId="2299"/>
            <ac:spMk id="3" creationId="{4BC34D36-277B-D73D-BCCB-21AE87745698}"/>
          </ac:spMkLst>
        </pc:spChg>
        <pc:spChg chg="mod">
          <ac:chgData name="Gutema, Samuel (CTR) - OCIO-EAS, VA" userId="72d7b389-fed9-445f-b77a-d5c7f505bdd1" providerId="ADAL" clId="{1C30738A-88E6-464C-A50E-01B03E59F5DB}" dt="2024-04-02T11:18:15.007" v="634" actId="13244"/>
          <ac:spMkLst>
            <pc:docMk/>
            <pc:sldMk cId="126317654" sldId="2299"/>
            <ac:spMk id="4" creationId="{BB60FCF4-0013-FBFF-D59D-4E7A9DDF021D}"/>
          </ac:spMkLst>
        </pc:spChg>
        <pc:spChg chg="mod">
          <ac:chgData name="Gutema, Samuel (CTR) - OCIO-EAS, VA" userId="72d7b389-fed9-445f-b77a-d5c7f505bdd1" providerId="ADAL" clId="{1C30738A-88E6-464C-A50E-01B03E59F5DB}" dt="2024-04-02T11:18:26.062" v="635" actId="13244"/>
          <ac:spMkLst>
            <pc:docMk/>
            <pc:sldMk cId="126317654" sldId="2299"/>
            <ac:spMk id="7" creationId="{EC0D88F7-125D-ACF4-FEC9-19720E0B9F9A}"/>
          </ac:spMkLst>
        </pc:spChg>
        <pc:picChg chg="mod">
          <ac:chgData name="Gutema, Samuel (CTR) - OCIO-EAS, VA" userId="72d7b389-fed9-445f-b77a-d5c7f505bdd1" providerId="ADAL" clId="{1C30738A-88E6-464C-A50E-01B03E59F5DB}" dt="2024-04-02T11:16:30.884" v="499" actId="962"/>
          <ac:picMkLst>
            <pc:docMk/>
            <pc:sldMk cId="126317654" sldId="2299"/>
            <ac:picMk id="1026" creationId="{025687FC-EF98-2195-C3CE-B60E9BDA04F2}"/>
          </ac:picMkLst>
        </pc:picChg>
      </pc:sldChg>
      <pc:sldChg chg="modSp mod">
        <pc:chgData name="Gutema, Samuel (CTR) - OCIO-EAS, VA" userId="72d7b389-fed9-445f-b77a-d5c7f505bdd1" providerId="ADAL" clId="{1C30738A-88E6-464C-A50E-01B03E59F5DB}" dt="2024-04-02T11:20:08.084" v="643" actId="207"/>
        <pc:sldMkLst>
          <pc:docMk/>
          <pc:sldMk cId="3970008731" sldId="2300"/>
        </pc:sldMkLst>
        <pc:spChg chg="mod">
          <ac:chgData name="Gutema, Samuel (CTR) - OCIO-EAS, VA" userId="72d7b389-fed9-445f-b77a-d5c7f505bdd1" providerId="ADAL" clId="{1C30738A-88E6-464C-A50E-01B03E59F5DB}" dt="2024-04-02T11:16:33.677" v="500" actId="962"/>
          <ac:spMkLst>
            <pc:docMk/>
            <pc:sldMk cId="3970008731" sldId="2300"/>
            <ac:spMk id="2" creationId="{ACF0800D-3FEC-4FAF-A2E2-5C769AE5AF5B}"/>
          </ac:spMkLst>
        </pc:spChg>
        <pc:spChg chg="mod">
          <ac:chgData name="Gutema, Samuel (CTR) - OCIO-EAS, VA" userId="72d7b389-fed9-445f-b77a-d5c7f505bdd1" providerId="ADAL" clId="{1C30738A-88E6-464C-A50E-01B03E59F5DB}" dt="2024-04-02T11:20:08.084" v="643" actId="207"/>
          <ac:spMkLst>
            <pc:docMk/>
            <pc:sldMk cId="3970008731" sldId="2300"/>
            <ac:spMk id="6" creationId="{4F083D73-5837-8515-0276-7A9E418FC8BA}"/>
          </ac:spMkLst>
        </pc:spChg>
        <pc:picChg chg="mod">
          <ac:chgData name="Gutema, Samuel (CTR) - OCIO-EAS, VA" userId="72d7b389-fed9-445f-b77a-d5c7f505bdd1" providerId="ADAL" clId="{1C30738A-88E6-464C-A50E-01B03E59F5DB}" dt="2024-04-02T11:18:32.411" v="636" actId="13244"/>
          <ac:picMkLst>
            <pc:docMk/>
            <pc:sldMk cId="3970008731" sldId="2300"/>
            <ac:picMk id="5" creationId="{47A61B40-DA65-99C6-4D28-106A26B4C3A5}"/>
          </ac:picMkLst>
        </pc:picChg>
      </pc:sldChg>
      <pc:sldChg chg="modSp">
        <pc:chgData name="Gutema, Samuel (CTR) - OCIO-EAS, VA" userId="72d7b389-fed9-445f-b77a-d5c7f505bdd1" providerId="ADAL" clId="{1C30738A-88E6-464C-A50E-01B03E59F5DB}" dt="2024-04-02T11:18:43.324" v="638" actId="13244"/>
        <pc:sldMkLst>
          <pc:docMk/>
          <pc:sldMk cId="730932559" sldId="2301"/>
        </pc:sldMkLst>
        <pc:spChg chg="mod">
          <ac:chgData name="Gutema, Samuel (CTR) - OCIO-EAS, VA" userId="72d7b389-fed9-445f-b77a-d5c7f505bdd1" providerId="ADAL" clId="{1C30738A-88E6-464C-A50E-01B03E59F5DB}" dt="2024-04-02T11:18:43.324" v="638" actId="13244"/>
          <ac:spMkLst>
            <pc:docMk/>
            <pc:sldMk cId="730932559" sldId="2301"/>
            <ac:spMk id="8" creationId="{09E6053A-6633-510D-DEFB-E388215DDAAB}"/>
          </ac:spMkLst>
        </pc:spChg>
        <pc:picChg chg="mod">
          <ac:chgData name="Gutema, Samuel (CTR) - OCIO-EAS, VA" userId="72d7b389-fed9-445f-b77a-d5c7f505bdd1" providerId="ADAL" clId="{1C30738A-88E6-464C-A50E-01B03E59F5DB}" dt="2024-04-02T11:16:53.684" v="616" actId="962"/>
          <ac:picMkLst>
            <pc:docMk/>
            <pc:sldMk cId="730932559" sldId="2301"/>
            <ac:picMk id="1026" creationId="{25989881-FF38-692C-A844-DB16DD61DEF2}"/>
          </ac:picMkLst>
        </pc:picChg>
        <pc:picChg chg="mod">
          <ac:chgData name="Gutema, Samuel (CTR) - OCIO-EAS, VA" userId="72d7b389-fed9-445f-b77a-d5c7f505bdd1" providerId="ADAL" clId="{1C30738A-88E6-464C-A50E-01B03E59F5DB}" dt="2024-04-02T11:18:41.339" v="637" actId="13244"/>
          <ac:picMkLst>
            <pc:docMk/>
            <pc:sldMk cId="730932559" sldId="2301"/>
            <ac:picMk id="1027" creationId="{2F84F809-E1EB-4FF8-927F-4B597AF3EA85}"/>
          </ac:picMkLst>
        </pc:picChg>
      </pc:sldChg>
      <pc:sldChg chg="modSp mod">
        <pc:chgData name="Gutema, Samuel (CTR) - OCIO-EAS, VA" userId="72d7b389-fed9-445f-b77a-d5c7f505bdd1" providerId="ADAL" clId="{1C30738A-88E6-464C-A50E-01B03E59F5DB}" dt="2024-04-02T11:17:25.109" v="625" actId="33553"/>
        <pc:sldMkLst>
          <pc:docMk/>
          <pc:sldMk cId="1408247889" sldId="2302"/>
        </pc:sldMkLst>
        <pc:spChg chg="mod">
          <ac:chgData name="Gutema, Samuel (CTR) - OCIO-EAS, VA" userId="72d7b389-fed9-445f-b77a-d5c7f505bdd1" providerId="ADAL" clId="{1C30738A-88E6-464C-A50E-01B03E59F5DB}" dt="2024-04-02T11:17:25.109" v="625" actId="33553"/>
          <ac:spMkLst>
            <pc:docMk/>
            <pc:sldMk cId="1408247889" sldId="2302"/>
            <ac:spMk id="2" creationId="{B92BCC7E-E5F0-0037-9834-9113905329DE}"/>
          </ac:spMkLst>
        </pc:spChg>
      </pc:sldChg>
      <pc:sldChg chg="modSp mod">
        <pc:chgData name="Gutema, Samuel (CTR) - OCIO-EAS, VA" userId="72d7b389-fed9-445f-b77a-d5c7f505bdd1" providerId="ADAL" clId="{1C30738A-88E6-464C-A50E-01B03E59F5DB}" dt="2024-04-02T11:19:28.846" v="642" actId="207"/>
        <pc:sldMkLst>
          <pc:docMk/>
          <pc:sldMk cId="2059728591" sldId="2303"/>
        </pc:sldMkLst>
        <pc:spChg chg="mod">
          <ac:chgData name="Gutema, Samuel (CTR) - OCIO-EAS, VA" userId="72d7b389-fed9-445f-b77a-d5c7f505bdd1" providerId="ADAL" clId="{1C30738A-88E6-464C-A50E-01B03E59F5DB}" dt="2024-04-02T11:15:27.962" v="36" actId="962"/>
          <ac:spMkLst>
            <pc:docMk/>
            <pc:sldMk cId="2059728591" sldId="2303"/>
            <ac:spMk id="2" creationId="{ACF0800D-3FEC-4FAF-A2E2-5C769AE5AF5B}"/>
          </ac:spMkLst>
        </pc:spChg>
        <pc:spChg chg="mod">
          <ac:chgData name="Gutema, Samuel (CTR) - OCIO-EAS, VA" userId="72d7b389-fed9-445f-b77a-d5c7f505bdd1" providerId="ADAL" clId="{1C30738A-88E6-464C-A50E-01B03E59F5DB}" dt="2024-04-02T11:18:52.112" v="640" actId="20577"/>
          <ac:spMkLst>
            <pc:docMk/>
            <pc:sldMk cId="2059728591" sldId="2303"/>
            <ac:spMk id="4" creationId="{E610C603-BA41-4612-9262-CC9D94421F15}"/>
          </ac:spMkLst>
        </pc:spChg>
        <pc:spChg chg="mod">
          <ac:chgData name="Gutema, Samuel (CTR) - OCIO-EAS, VA" userId="72d7b389-fed9-445f-b77a-d5c7f505bdd1" providerId="ADAL" clId="{1C30738A-88E6-464C-A50E-01B03E59F5DB}" dt="2024-04-02T11:19:28.846" v="642" actId="207"/>
          <ac:spMkLst>
            <pc:docMk/>
            <pc:sldMk cId="2059728591" sldId="2303"/>
            <ac:spMk id="6" creationId="{4F083D73-5837-8515-0276-7A9E418FC8BA}"/>
          </ac:spMkLst>
        </pc:spChg>
      </pc:sldChg>
      <pc:sldChg chg="modSp mod">
        <pc:chgData name="Gutema, Samuel (CTR) - OCIO-EAS, VA" userId="72d7b389-fed9-445f-b77a-d5c7f505bdd1" providerId="ADAL" clId="{1C30738A-88E6-464C-A50E-01B03E59F5DB}" dt="2024-04-02T11:17:21.499" v="624" actId="33553"/>
        <pc:sldMkLst>
          <pc:docMk/>
          <pc:sldMk cId="1939133163" sldId="2304"/>
        </pc:sldMkLst>
        <pc:spChg chg="mod">
          <ac:chgData name="Gutema, Samuel (CTR) - OCIO-EAS, VA" userId="72d7b389-fed9-445f-b77a-d5c7f505bdd1" providerId="ADAL" clId="{1C30738A-88E6-464C-A50E-01B03E59F5DB}" dt="2024-04-02T11:17:21.499" v="624" actId="33553"/>
          <ac:spMkLst>
            <pc:docMk/>
            <pc:sldMk cId="1939133163" sldId="2304"/>
            <ac:spMk id="2" creationId="{D8774D36-81D0-CF68-D26B-5277B39DA0C5}"/>
          </ac:spMkLst>
        </pc:spChg>
      </pc:sldChg>
      <pc:sldChg chg="modSp mod">
        <pc:chgData name="Gutema, Samuel (CTR) - OCIO-EAS, VA" userId="72d7b389-fed9-445f-b77a-d5c7f505bdd1" providerId="ADAL" clId="{1C30738A-88E6-464C-A50E-01B03E59F5DB}" dt="2024-04-02T11:17:03.724" v="619" actId="962"/>
        <pc:sldMkLst>
          <pc:docMk/>
          <pc:sldMk cId="1936510539" sldId="2306"/>
        </pc:sldMkLst>
        <pc:spChg chg="mod">
          <ac:chgData name="Gutema, Samuel (CTR) - OCIO-EAS, VA" userId="72d7b389-fed9-445f-b77a-d5c7f505bdd1" providerId="ADAL" clId="{1C30738A-88E6-464C-A50E-01B03E59F5DB}" dt="2024-04-02T11:17:03.724" v="619" actId="962"/>
          <ac:spMkLst>
            <pc:docMk/>
            <pc:sldMk cId="1936510539" sldId="2306"/>
            <ac:spMk id="2" creationId="{ACF0800D-3FEC-4FAF-A2E2-5C769AE5AF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315F3-F0A2-4A28-885C-62866665FBFD}"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A1A04-7A72-4FCF-B3EC-D50F0CB9305B}" type="slidenum">
              <a:rPr lang="en-US" smtClean="0"/>
              <a:t>‹#›</a:t>
            </a:fld>
            <a:endParaRPr lang="en-US"/>
          </a:p>
        </p:txBody>
      </p:sp>
    </p:spTree>
    <p:extLst>
      <p:ext uri="{BB962C8B-B14F-4D97-AF65-F5344CB8AC3E}">
        <p14:creationId xmlns:p14="http://schemas.microsoft.com/office/powerpoint/2010/main" val="41761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9F2A0-2F4A-4AAF-B729-D6BF98977A65}" type="slidenum">
              <a:rPr lang="en-US" smtClean="0"/>
              <a:t>1</a:t>
            </a:fld>
            <a:endParaRPr lang="en-US"/>
          </a:p>
        </p:txBody>
      </p:sp>
    </p:spTree>
    <p:extLst>
      <p:ext uri="{BB962C8B-B14F-4D97-AF65-F5344CB8AC3E}">
        <p14:creationId xmlns:p14="http://schemas.microsoft.com/office/powerpoint/2010/main" val="284705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Insular areas: American Samoa, Federated States of Micronesia, Guam, Northern Mariana Islands, Republic of Palau, Republic of the Marshall Islands, Puerto Rico and, Virgin Islands of the United States.</a:t>
            </a:r>
          </a:p>
          <a:p>
            <a:endParaRPr lang="en-US"/>
          </a:p>
        </p:txBody>
      </p:sp>
      <p:sp>
        <p:nvSpPr>
          <p:cNvPr id="4" name="Slide Number Placeholder 3"/>
          <p:cNvSpPr>
            <a:spLocks noGrp="1"/>
          </p:cNvSpPr>
          <p:nvPr>
            <p:ph type="sldNum" sz="quarter" idx="5"/>
          </p:nvPr>
        </p:nvSpPr>
        <p:spPr/>
        <p:txBody>
          <a:bodyPr/>
          <a:lstStyle/>
          <a:p>
            <a:fld id="{0ACF23BA-3E88-4204-A0B3-AE12C4550CEE}" type="slidenum">
              <a:rPr lang="en-US" smtClean="0"/>
              <a:t>10</a:t>
            </a:fld>
            <a:endParaRPr lang="en-US"/>
          </a:p>
        </p:txBody>
      </p:sp>
    </p:spTree>
    <p:extLst>
      <p:ext uri="{BB962C8B-B14F-4D97-AF65-F5344CB8AC3E}">
        <p14:creationId xmlns:p14="http://schemas.microsoft.com/office/powerpoint/2010/main" val="46240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CF23BA-3E88-4204-A0B3-AE12C4550CEE}" type="slidenum">
              <a:rPr lang="en-US" smtClean="0"/>
              <a:t>11</a:t>
            </a:fld>
            <a:endParaRPr lang="en-US"/>
          </a:p>
        </p:txBody>
      </p:sp>
    </p:spTree>
    <p:extLst>
      <p:ext uri="{BB962C8B-B14F-4D97-AF65-F5344CB8AC3E}">
        <p14:creationId xmlns:p14="http://schemas.microsoft.com/office/powerpoint/2010/main" val="4731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9F2A0-2F4A-4AAF-B729-D6BF98977A65}" type="slidenum">
              <a:rPr lang="en-US" smtClean="0"/>
              <a:t>12</a:t>
            </a:fld>
            <a:endParaRPr lang="en-US"/>
          </a:p>
        </p:txBody>
      </p:sp>
    </p:spTree>
    <p:extLst>
      <p:ext uri="{BB962C8B-B14F-4D97-AF65-F5344CB8AC3E}">
        <p14:creationId xmlns:p14="http://schemas.microsoft.com/office/powerpoint/2010/main" val="186940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Insular areas: American Samoa, Federated States of Micronesia, Guam, Northern Mariana Islands, Republic of Palau, Republic of the Marshall Islands, Puerto Rico and, Virgin Islands of the United States.</a:t>
            </a:r>
          </a:p>
          <a:p>
            <a:endParaRPr lang="en-US"/>
          </a:p>
        </p:txBody>
      </p:sp>
      <p:sp>
        <p:nvSpPr>
          <p:cNvPr id="4" name="Slide Number Placeholder 3"/>
          <p:cNvSpPr>
            <a:spLocks noGrp="1"/>
          </p:cNvSpPr>
          <p:nvPr>
            <p:ph type="sldNum" sz="quarter" idx="5"/>
          </p:nvPr>
        </p:nvSpPr>
        <p:spPr/>
        <p:txBody>
          <a:bodyPr/>
          <a:lstStyle/>
          <a:p>
            <a:fld id="{0ACF23BA-3E88-4204-A0B3-AE12C4550CEE}" type="slidenum">
              <a:rPr lang="en-US" smtClean="0"/>
              <a:t>13</a:t>
            </a:fld>
            <a:endParaRPr lang="en-US"/>
          </a:p>
        </p:txBody>
      </p:sp>
    </p:spTree>
    <p:extLst>
      <p:ext uri="{BB962C8B-B14F-4D97-AF65-F5344CB8AC3E}">
        <p14:creationId xmlns:p14="http://schemas.microsoft.com/office/powerpoint/2010/main" val="143307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Irma’s cell phone</a:t>
            </a:r>
          </a:p>
        </p:txBody>
      </p:sp>
      <p:sp>
        <p:nvSpPr>
          <p:cNvPr id="4" name="Slide Number Placeholder 3"/>
          <p:cNvSpPr>
            <a:spLocks noGrp="1"/>
          </p:cNvSpPr>
          <p:nvPr>
            <p:ph type="sldNum" sz="quarter" idx="5"/>
          </p:nvPr>
        </p:nvSpPr>
        <p:spPr/>
        <p:txBody>
          <a:bodyPr/>
          <a:lstStyle/>
          <a:p>
            <a:fld id="{0ACF23BA-3E88-4204-A0B3-AE12C4550CEE}" type="slidenum">
              <a:rPr lang="en-US" smtClean="0"/>
              <a:t>2</a:t>
            </a:fld>
            <a:endParaRPr lang="en-US"/>
          </a:p>
        </p:txBody>
      </p:sp>
    </p:spTree>
    <p:extLst>
      <p:ext uri="{BB962C8B-B14F-4D97-AF65-F5344CB8AC3E}">
        <p14:creationId xmlns:p14="http://schemas.microsoft.com/office/powerpoint/2010/main" val="26101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9F2A0-2F4A-4AAF-B729-D6BF98977A65}" type="slidenum">
              <a:rPr lang="en-US" smtClean="0"/>
              <a:t>3</a:t>
            </a:fld>
            <a:endParaRPr lang="en-US"/>
          </a:p>
        </p:txBody>
      </p:sp>
    </p:spTree>
    <p:extLst>
      <p:ext uri="{BB962C8B-B14F-4D97-AF65-F5344CB8AC3E}">
        <p14:creationId xmlns:p14="http://schemas.microsoft.com/office/powerpoint/2010/main" val="390359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4</a:t>
            </a:fld>
            <a:endParaRPr lang="en-US"/>
          </a:p>
        </p:txBody>
      </p:sp>
    </p:spTree>
    <p:extLst>
      <p:ext uri="{BB962C8B-B14F-4D97-AF65-F5344CB8AC3E}">
        <p14:creationId xmlns:p14="http://schemas.microsoft.com/office/powerpoint/2010/main" val="4863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Insular areas: American Samoa, Federated States of Micronesia, Guam, Northern Mariana Islands, Republic of Palau, Republic of the Marshall Islands, Puerto Rico and, Virgin Islands of the United States.</a:t>
            </a:r>
          </a:p>
          <a:p>
            <a:endParaRPr lang="en-US"/>
          </a:p>
        </p:txBody>
      </p:sp>
      <p:sp>
        <p:nvSpPr>
          <p:cNvPr id="4" name="Slide Number Placeholder 3"/>
          <p:cNvSpPr>
            <a:spLocks noGrp="1"/>
          </p:cNvSpPr>
          <p:nvPr>
            <p:ph type="sldNum" sz="quarter" idx="5"/>
          </p:nvPr>
        </p:nvSpPr>
        <p:spPr/>
        <p:txBody>
          <a:bodyPr/>
          <a:lstStyle/>
          <a:p>
            <a:fld id="{0ACF23BA-3E88-4204-A0B3-AE12C4550CEE}" type="slidenum">
              <a:rPr lang="en-US" smtClean="0"/>
              <a:t>5</a:t>
            </a:fld>
            <a:endParaRPr lang="en-US"/>
          </a:p>
        </p:txBody>
      </p:sp>
    </p:spTree>
    <p:extLst>
      <p:ext uri="{BB962C8B-B14F-4D97-AF65-F5344CB8AC3E}">
        <p14:creationId xmlns:p14="http://schemas.microsoft.com/office/powerpoint/2010/main" val="10199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Insular areas: American Samoa, Federated States of Micronesia, Guam, Northern Mariana Islands, Republic of Palau, Republic of the Marshall Islands, Puerto Rico and, Virgin Islands of the United States.</a:t>
            </a:r>
          </a:p>
          <a:p>
            <a:endParaRPr lang="en-US"/>
          </a:p>
        </p:txBody>
      </p:sp>
      <p:sp>
        <p:nvSpPr>
          <p:cNvPr id="4" name="Slide Number Placeholder 3"/>
          <p:cNvSpPr>
            <a:spLocks noGrp="1"/>
          </p:cNvSpPr>
          <p:nvPr>
            <p:ph type="sldNum" sz="quarter" idx="5"/>
          </p:nvPr>
        </p:nvSpPr>
        <p:spPr/>
        <p:txBody>
          <a:bodyPr/>
          <a:lstStyle/>
          <a:p>
            <a:fld id="{0ACF23BA-3E88-4204-A0B3-AE12C4550CEE}" type="slidenum">
              <a:rPr lang="en-US" smtClean="0"/>
              <a:t>6</a:t>
            </a:fld>
            <a:endParaRPr lang="en-US"/>
          </a:p>
        </p:txBody>
      </p:sp>
    </p:spTree>
    <p:extLst>
      <p:ext uri="{BB962C8B-B14F-4D97-AF65-F5344CB8AC3E}">
        <p14:creationId xmlns:p14="http://schemas.microsoft.com/office/powerpoint/2010/main" val="227526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CF23BA-3E88-4204-A0B3-AE12C4550CEE}" type="slidenum">
              <a:rPr lang="en-US" smtClean="0"/>
              <a:t>7</a:t>
            </a:fld>
            <a:endParaRPr lang="en-US"/>
          </a:p>
        </p:txBody>
      </p:sp>
    </p:spTree>
    <p:extLst>
      <p:ext uri="{BB962C8B-B14F-4D97-AF65-F5344CB8AC3E}">
        <p14:creationId xmlns:p14="http://schemas.microsoft.com/office/powerpoint/2010/main" val="141980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9F2A0-2F4A-4AAF-B729-D6BF98977A65}" type="slidenum">
              <a:rPr lang="en-US" smtClean="0"/>
              <a:t>8</a:t>
            </a:fld>
            <a:endParaRPr lang="en-US"/>
          </a:p>
        </p:txBody>
      </p:sp>
    </p:spTree>
    <p:extLst>
      <p:ext uri="{BB962C8B-B14F-4D97-AF65-F5344CB8AC3E}">
        <p14:creationId xmlns:p14="http://schemas.microsoft.com/office/powerpoint/2010/main" val="3968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9F2A0-2F4A-4AAF-B729-D6BF98977A65}" type="slidenum">
              <a:rPr lang="en-US" smtClean="0"/>
              <a:t>9</a:t>
            </a:fld>
            <a:endParaRPr lang="en-US"/>
          </a:p>
        </p:txBody>
      </p:sp>
    </p:spTree>
    <p:extLst>
      <p:ext uri="{BB962C8B-B14F-4D97-AF65-F5344CB8AC3E}">
        <p14:creationId xmlns:p14="http://schemas.microsoft.com/office/powerpoint/2010/main" val="198479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C2F-EDE2-D46A-F5F3-32F0C4B58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575D2-6E80-3976-FACB-7BD3DBF6B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6C93C0-E7EE-D663-4189-BEAFF8DB8FF1}"/>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5" name="Footer Placeholder 4">
            <a:extLst>
              <a:ext uri="{FF2B5EF4-FFF2-40B4-BE49-F238E27FC236}">
                <a16:creationId xmlns:a16="http://schemas.microsoft.com/office/drawing/2014/main" id="{23085A51-2EFE-AF57-A751-2A782D5DC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5F2CA-AC9B-000F-2D18-46E0F3A37B36}"/>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321769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5492-1F19-B4D6-CA26-7E91E77224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EE918-270B-6770-8598-2958799294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1AC99-1DEB-7D21-F982-185923E758EB}"/>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5" name="Footer Placeholder 4">
            <a:extLst>
              <a:ext uri="{FF2B5EF4-FFF2-40B4-BE49-F238E27FC236}">
                <a16:creationId xmlns:a16="http://schemas.microsoft.com/office/drawing/2014/main" id="{CB22B19C-601B-94F5-59E0-2DFA22DFA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2B74-B699-8A10-A32F-C6EDAE48586A}"/>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369336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0745B-0F2F-60E2-0173-CFBE19A8F0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2D5417-57F4-8F33-F1A4-33B026DF2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7A57F-411D-22FC-65ED-833D37478738}"/>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5" name="Footer Placeholder 4">
            <a:extLst>
              <a:ext uri="{FF2B5EF4-FFF2-40B4-BE49-F238E27FC236}">
                <a16:creationId xmlns:a16="http://schemas.microsoft.com/office/drawing/2014/main" id="{8645EA29-1E13-E9ED-4E03-98F4C9F26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71DA4-E920-B957-5C27-3AC461E67CA9}"/>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311553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General Images">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CA6E87F7-0E11-47D0-9696-6B8EBBDCE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91558C3-5676-456A-AD18-0774992F6F4B}"/>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of U.S. Department of Agriculture, National Institute of Food and Agriculture">
            <a:extLst>
              <a:ext uri="{FF2B5EF4-FFF2-40B4-BE49-F238E27FC236}">
                <a16:creationId xmlns:a16="http://schemas.microsoft.com/office/drawing/2014/main" id="{746CB240-FE00-4095-ADA5-9550C8085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3543753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Lines">
    <p:spTree>
      <p:nvGrpSpPr>
        <p:cNvPr id="1" name=""/>
        <p:cNvGrpSpPr/>
        <p:nvPr/>
      </p:nvGrpSpPr>
      <p:grpSpPr>
        <a:xfrm>
          <a:off x="0" y="0"/>
          <a:ext cx="0" cy="0"/>
          <a:chOff x="0" y="0"/>
          <a:chExt cx="0" cy="0"/>
        </a:xfrm>
      </p:grpSpPr>
      <p:pic>
        <p:nvPicPr>
          <p:cNvPr id="3" name="Picture 2" descr="Letter&#10;&#10;Description automatically generated with medium confidence">
            <a:extLst>
              <a:ext uri="{FF2B5EF4-FFF2-40B4-BE49-F238E27FC236}">
                <a16:creationId xmlns:a16="http://schemas.microsoft.com/office/drawing/2014/main" id="{92A8D35F-07CE-45EF-A167-9E1DEE87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69B6568D-9C5E-4BC3-8EC4-8DB95E69C4E7}"/>
              </a:ext>
            </a:extLst>
          </p:cNvPr>
          <p:cNvSpPr>
            <a:spLocks noGrp="1"/>
          </p:cNvSpPr>
          <p:nvPr>
            <p:ph idx="1" hasCustomPrompt="1"/>
          </p:nvPr>
        </p:nvSpPr>
        <p:spPr>
          <a:xfrm>
            <a:off x="1219200" y="1594885"/>
            <a:ext cx="10134600" cy="4582079"/>
          </a:xfrm>
          <a:prstGeom prst="rect">
            <a:avLst/>
          </a:prstGeom>
        </p:spPr>
        <p:txBody>
          <a:bodyPr vert="horz" lIns="91440" tIns="45720" rIns="91440" bIns="45720" rtlCol="0">
            <a:normAutofit/>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87477B2-9A2D-4D92-9805-DD526EB07F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7F24E-DE58-493E-87A9-8975CB1324FF}" type="slidenum">
              <a:rPr lang="en-US" smtClean="0"/>
              <a:t>‹#›</a:t>
            </a:fld>
            <a:endParaRPr lang="en-US"/>
          </a:p>
        </p:txBody>
      </p:sp>
      <p:pic>
        <p:nvPicPr>
          <p:cNvPr id="5" name="Picture 4" descr="Logo of U.S. Department of Agriculture, National Institute of Food and Agriculture">
            <a:extLst>
              <a:ext uri="{FF2B5EF4-FFF2-40B4-BE49-F238E27FC236}">
                <a16:creationId xmlns:a16="http://schemas.microsoft.com/office/drawing/2014/main" id="{C223A0E9-689C-47C8-B6BF-2080FC4D76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002" y="223107"/>
            <a:ext cx="5309319" cy="369664"/>
          </a:xfrm>
          <a:prstGeom prst="rect">
            <a:avLst/>
          </a:prstGeom>
          <a:solidFill>
            <a:schemeClr val="bg1"/>
          </a:solidFill>
        </p:spPr>
      </p:pic>
    </p:spTree>
    <p:extLst>
      <p:ext uri="{BB962C8B-B14F-4D97-AF65-F5344CB8AC3E}">
        <p14:creationId xmlns:p14="http://schemas.microsoft.com/office/powerpoint/2010/main" val="147906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Application&#10;&#10;Description automatically generated with low confidence">
            <a:extLst>
              <a:ext uri="{FF2B5EF4-FFF2-40B4-BE49-F238E27FC236}">
                <a16:creationId xmlns:a16="http://schemas.microsoft.com/office/drawing/2014/main" id="{61C79563-D5E5-4AC9-B721-B4D5D5F0C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69B6568D-9C5E-4BC3-8EC4-8DB95E69C4E7}"/>
              </a:ext>
            </a:extLst>
          </p:cNvPr>
          <p:cNvSpPr>
            <a:spLocks noGrp="1"/>
          </p:cNvSpPr>
          <p:nvPr>
            <p:ph idx="1" hasCustomPrompt="1"/>
          </p:nvPr>
        </p:nvSpPr>
        <p:spPr>
          <a:xfrm>
            <a:off x="1219200" y="1594887"/>
            <a:ext cx="10134600" cy="4582079"/>
          </a:xfrm>
          <a:prstGeom prst="rect">
            <a:avLst/>
          </a:prstGeom>
        </p:spPr>
        <p:txBody>
          <a:bodyPr vert="horz" lIns="91440" tIns="45720" rIns="91440" bIns="45720" rtlCol="0">
            <a:normAutofit/>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C837B368-4D47-4C26-A4F0-A7E3E7C0A964}"/>
              </a:ext>
            </a:extLst>
          </p:cNvPr>
          <p:cNvSpPr>
            <a:spLocks noGrp="1"/>
          </p:cNvSpPr>
          <p:nvPr>
            <p:ph type="sldNum" sz="quarter" idx="12"/>
          </p:nvPr>
        </p:nvSpPr>
        <p:spPr/>
        <p:txBody>
          <a:bodyPr/>
          <a:lstStyle/>
          <a:p>
            <a:fld id="{2BD7F24E-DE58-493E-87A9-8975CB1324FF}" type="slidenum">
              <a:rPr lang="en-US" smtClean="0"/>
              <a:t>‹#›</a:t>
            </a:fld>
            <a:endParaRPr lang="en-US"/>
          </a:p>
        </p:txBody>
      </p:sp>
      <p:sp>
        <p:nvSpPr>
          <p:cNvPr id="5" name="Rectangle 4">
            <a:extLst>
              <a:ext uri="{FF2B5EF4-FFF2-40B4-BE49-F238E27FC236}">
                <a16:creationId xmlns:a16="http://schemas.microsoft.com/office/drawing/2014/main" id="{BC5B0FEC-5370-440B-9BA6-426EE7BA6237}"/>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of U.S. Department of Agriculture, National Institute of Food and Agriculture">
            <a:extLst>
              <a:ext uri="{FF2B5EF4-FFF2-40B4-BE49-F238E27FC236}">
                <a16:creationId xmlns:a16="http://schemas.microsoft.com/office/drawing/2014/main" id="{C7216B0C-8456-4827-AD87-4239B5DD83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264404738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0AF4-0B6E-0876-33DD-DF7181A1A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D4543-5F2B-EE39-AD6F-3B4B06B89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5C6F9-85C6-5C1D-EBFE-30ECD6D7A84E}"/>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5" name="Footer Placeholder 4">
            <a:extLst>
              <a:ext uri="{FF2B5EF4-FFF2-40B4-BE49-F238E27FC236}">
                <a16:creationId xmlns:a16="http://schemas.microsoft.com/office/drawing/2014/main" id="{5836C2A7-E08B-5DE7-A8B3-BBD71092F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99E5B-81E4-9810-C196-8645E6BC9704}"/>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29981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0D33-5261-C1FB-E4CE-27088BB5CF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C63962-48DE-506F-C223-D406814697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E8275-6913-AF9A-2A22-65AC8BAC692B}"/>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5" name="Footer Placeholder 4">
            <a:extLst>
              <a:ext uri="{FF2B5EF4-FFF2-40B4-BE49-F238E27FC236}">
                <a16:creationId xmlns:a16="http://schemas.microsoft.com/office/drawing/2014/main" id="{DCB20059-0965-C8A0-6950-0094D7793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062D7-59BD-4AEE-82D8-22263E049E2F}"/>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124846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D9C5-6DBE-0324-780E-74C686DD87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14340-4158-284C-55F1-2C8663FA5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7510F-CFBF-BE0C-F43E-2FE102BF73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A4F94-3BE6-A21B-36E7-A5EA31FE93D4}"/>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6" name="Footer Placeholder 5">
            <a:extLst>
              <a:ext uri="{FF2B5EF4-FFF2-40B4-BE49-F238E27FC236}">
                <a16:creationId xmlns:a16="http://schemas.microsoft.com/office/drawing/2014/main" id="{54ED7CAB-C929-261F-68FF-8F8DC8EB4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BB27A-3D0C-0C9F-A10B-52AFFF32D6F9}"/>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368489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3723-1F45-BC13-ABF5-26B01FB89C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286A7-5ADA-CD8F-5652-DA3530D84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7088A-304F-2521-7083-16969D4C1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D7EACE-8542-FF5D-DF65-0973B8AE2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51CF4-AA2F-9F84-3402-86CA2AA94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2F2524-4B75-2142-9392-DB35487AC2CA}"/>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8" name="Footer Placeholder 7">
            <a:extLst>
              <a:ext uri="{FF2B5EF4-FFF2-40B4-BE49-F238E27FC236}">
                <a16:creationId xmlns:a16="http://schemas.microsoft.com/office/drawing/2014/main" id="{603AC02E-7A48-6DBE-F3C1-C01BA81AB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4B2C0F-34F2-C729-FF76-B2D589FCEB83}"/>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227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41C6-234B-7DEB-5AEF-338C51C25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D41511-FB38-0460-761F-3A4F5D810C75}"/>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4" name="Footer Placeholder 3">
            <a:extLst>
              <a:ext uri="{FF2B5EF4-FFF2-40B4-BE49-F238E27FC236}">
                <a16:creationId xmlns:a16="http://schemas.microsoft.com/office/drawing/2014/main" id="{797DC6B3-49A1-303A-9CCE-7F3A31B35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4CABF-E6CC-B993-D5C6-A979CE48A483}"/>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91550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AA9C5-C860-9C56-77E3-1E0326B001D6}"/>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3" name="Footer Placeholder 2">
            <a:extLst>
              <a:ext uri="{FF2B5EF4-FFF2-40B4-BE49-F238E27FC236}">
                <a16:creationId xmlns:a16="http://schemas.microsoft.com/office/drawing/2014/main" id="{D897FAD2-E4CC-3477-56CD-28F2A9568B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25CB28-3F15-8CA1-E311-6232F92ED22C}"/>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303231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B4C5-F6FA-D432-2623-C638DA1CE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71CEC-47B9-F501-644B-C21BBA1CF0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B2F813-1C00-2D42-B916-F8B9FCCD5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99DFC-ACF8-59A3-55BE-9AEAA43E28C6}"/>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6" name="Footer Placeholder 5">
            <a:extLst>
              <a:ext uri="{FF2B5EF4-FFF2-40B4-BE49-F238E27FC236}">
                <a16:creationId xmlns:a16="http://schemas.microsoft.com/office/drawing/2014/main" id="{8E92BCDE-CBC8-DC58-C310-21975FDDD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EBCF5-8028-D0EF-771E-49EF335A226B}"/>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21501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CF72-7173-A03F-17A1-7DD3F8823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2F7826-002A-80ED-BB67-34783A4AF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AAF01F-16EC-D9A8-48B4-659400F9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1117E-20D3-70A7-0EEF-E94E8B8F11A5}"/>
              </a:ext>
            </a:extLst>
          </p:cNvPr>
          <p:cNvSpPr>
            <a:spLocks noGrp="1"/>
          </p:cNvSpPr>
          <p:nvPr>
            <p:ph type="dt" sz="half" idx="10"/>
          </p:nvPr>
        </p:nvSpPr>
        <p:spPr/>
        <p:txBody>
          <a:bodyPr/>
          <a:lstStyle/>
          <a:p>
            <a:fld id="{5363F3D4-DA1C-4F77-8FC1-5A3B08F5C9F8}" type="datetimeFigureOut">
              <a:rPr lang="en-US" smtClean="0"/>
              <a:t>4/2/2024</a:t>
            </a:fld>
            <a:endParaRPr lang="en-US"/>
          </a:p>
        </p:txBody>
      </p:sp>
      <p:sp>
        <p:nvSpPr>
          <p:cNvPr id="6" name="Footer Placeholder 5">
            <a:extLst>
              <a:ext uri="{FF2B5EF4-FFF2-40B4-BE49-F238E27FC236}">
                <a16:creationId xmlns:a16="http://schemas.microsoft.com/office/drawing/2014/main" id="{607C8790-74EE-72B6-34FA-AE0B40D42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D7477-C724-3541-519A-628D8CE43079}"/>
              </a:ext>
            </a:extLst>
          </p:cNvPr>
          <p:cNvSpPr>
            <a:spLocks noGrp="1"/>
          </p:cNvSpPr>
          <p:nvPr>
            <p:ph type="sldNum" sz="quarter" idx="12"/>
          </p:nvPr>
        </p:nvSpPr>
        <p:spPr/>
        <p:txBody>
          <a:bodyPr/>
          <a:lstStyle/>
          <a:p>
            <a:fld id="{BBB6F311-B376-4EC5-8BB4-F3F6C722F260}" type="slidenum">
              <a:rPr lang="en-US" smtClean="0"/>
              <a:t>‹#›</a:t>
            </a:fld>
            <a:endParaRPr lang="en-US"/>
          </a:p>
        </p:txBody>
      </p:sp>
    </p:spTree>
    <p:extLst>
      <p:ext uri="{BB962C8B-B14F-4D97-AF65-F5344CB8AC3E}">
        <p14:creationId xmlns:p14="http://schemas.microsoft.com/office/powerpoint/2010/main" val="296787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EEABE-3A46-5A2F-A07A-D8D943973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5A37E6-DAB2-C673-2451-BB3E1C835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C9922-8DF1-38C5-182D-6E5A5BBF4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F3D4-DA1C-4F77-8FC1-5A3B08F5C9F8}" type="datetimeFigureOut">
              <a:rPr lang="en-US" smtClean="0"/>
              <a:t>4/2/2024</a:t>
            </a:fld>
            <a:endParaRPr lang="en-US"/>
          </a:p>
        </p:txBody>
      </p:sp>
      <p:sp>
        <p:nvSpPr>
          <p:cNvPr id="5" name="Footer Placeholder 4">
            <a:extLst>
              <a:ext uri="{FF2B5EF4-FFF2-40B4-BE49-F238E27FC236}">
                <a16:creationId xmlns:a16="http://schemas.microsoft.com/office/drawing/2014/main" id="{BD2980BC-550E-38D5-5910-7535A86E5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40965-6D9C-771E-82A2-09FD9FE56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6F311-B376-4EC5-8BB4-F3F6C722F260}" type="slidenum">
              <a:rPr lang="en-US" smtClean="0"/>
              <a:t>‹#›</a:t>
            </a:fld>
            <a:endParaRPr lang="en-US"/>
          </a:p>
        </p:txBody>
      </p:sp>
    </p:spTree>
    <p:extLst>
      <p:ext uri="{BB962C8B-B14F-4D97-AF65-F5344CB8AC3E}">
        <p14:creationId xmlns:p14="http://schemas.microsoft.com/office/powerpoint/2010/main" val="148739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vimeo.com/642030435"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Dorissel.Resto@usda.gov" TargetMode="External"/><Relationship Id="rId5" Type="http://schemas.openxmlformats.org/officeDocument/2006/relationships/image" Target="../media/image6.jpg"/><Relationship Id="rId4" Type="http://schemas.openxmlformats.org/officeDocument/2006/relationships/hyperlink" Target="mailto:kellyann.jonesjamtgaard@usd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5D31-F25A-1A2E-5489-102BE7AD0D76}"/>
              </a:ext>
            </a:extLst>
          </p:cNvPr>
          <p:cNvSpPr txBox="1">
            <a:spLocks noGrp="1"/>
          </p:cNvSpPr>
          <p:nvPr>
            <p:ph type="title" idx="4294967295"/>
          </p:nvPr>
        </p:nvSpPr>
        <p:spPr>
          <a:xfrm>
            <a:off x="903643" y="4421393"/>
            <a:ext cx="10390890" cy="16158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0000"/>
                </a:highlight>
                <a:uLnTx/>
                <a:uFillTx/>
                <a:latin typeface="Calibri Light" panose="020F0302020204030204"/>
                <a:ea typeface="+mj-ea"/>
                <a:cs typeface="+mj-cs"/>
              </a:rPr>
              <a:t>Insular Areas and Alaska Native-Serving and Native Hawaiian-Serving Institutions Competitive Grants Programs</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highlight>
                  <a:srgbClr val="000000"/>
                </a:highlight>
                <a:uLnTx/>
                <a:uFillTx/>
                <a:latin typeface="Calibri Light" panose="020F0302020204030204"/>
                <a:ea typeface="+mj-ea"/>
                <a:cs typeface="+mj-cs"/>
              </a:rPr>
              <a:t>Kellyann Jones-</a:t>
            </a:r>
            <a:r>
              <a:rPr kumimoji="0" lang="en-US" sz="2000" b="1" i="0" u="none" strike="noStrike" kern="1200" cap="none" spc="0" normalizeH="0" baseline="0" noProof="0" dirty="0" err="1">
                <a:ln>
                  <a:noFill/>
                </a:ln>
                <a:solidFill>
                  <a:prstClr val="white"/>
                </a:solidFill>
                <a:effectLst/>
                <a:highlight>
                  <a:srgbClr val="000000"/>
                </a:highlight>
                <a:uLnTx/>
                <a:uFillTx/>
                <a:latin typeface="Calibri Light" panose="020F0302020204030204"/>
                <a:ea typeface="+mj-ea"/>
                <a:cs typeface="+mj-cs"/>
              </a:rPr>
              <a:t>Jamtgaard</a:t>
            </a:r>
            <a:r>
              <a:rPr kumimoji="0" lang="en-US" sz="2000" b="1" i="0" u="none" strike="noStrike" kern="1200" cap="none" spc="0" normalizeH="0" baseline="0" noProof="0" dirty="0">
                <a:ln>
                  <a:noFill/>
                </a:ln>
                <a:solidFill>
                  <a:prstClr val="white"/>
                </a:solidFill>
                <a:effectLst/>
                <a:highlight>
                  <a:srgbClr val="000000"/>
                </a:highlight>
                <a:uLnTx/>
                <a:uFillTx/>
                <a:latin typeface="Calibri Light" panose="020F0302020204030204"/>
                <a:ea typeface="+mj-ea"/>
                <a:cs typeface="+mj-cs"/>
              </a:rPr>
              <a:t>, PhD </a:t>
            </a:r>
            <a:endParaRPr kumimoji="0" lang="en-US" sz="200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61689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0800D-3FEC-4FAF-A2E2-5C769AE5AF5B}"/>
              </a:ext>
              <a:ext uri="{C183D7F6-B498-43B3-948B-1728B52AA6E4}">
                <adec:decorative xmlns:adec="http://schemas.microsoft.com/office/drawing/2017/decorative" val="1"/>
              </a:ext>
            </a:extLst>
          </p:cNvPr>
          <p:cNvSpPr>
            <a:spLocks noGrp="1"/>
          </p:cNvSpPr>
          <p:nvPr>
            <p:ph idx="1"/>
          </p:nvPr>
        </p:nvSpPr>
        <p:spPr>
          <a:xfrm>
            <a:off x="752585" y="5059505"/>
            <a:ext cx="10976410" cy="1569438"/>
          </a:xfrm>
        </p:spPr>
        <p:txBody>
          <a:bodyPr>
            <a:noAutofit/>
          </a:bodyPr>
          <a:lstStyle/>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7A148A00-3EB5-41DE-9767-8EC0C0993F2D}"/>
              </a:ext>
              <a:ext uri="{C183D7F6-B498-43B3-948B-1728B52AA6E4}">
                <adec:decorative xmlns:adec="http://schemas.microsoft.com/office/drawing/2017/decorative" val="1"/>
              </a:ext>
            </a:extLst>
          </p:cNvPr>
          <p:cNvSpPr>
            <a:spLocks noGrp="1"/>
          </p:cNvSpPr>
          <p:nvPr>
            <p:ph type="sldNum" sz="quarter" idx="12"/>
          </p:nvPr>
        </p:nvSpPr>
        <p:spPr/>
        <p:txBody>
          <a:bodyPr/>
          <a:lstStyle/>
          <a:p>
            <a:fld id="{2BD7F24E-DE58-493E-87A9-8975CB1324FF}" type="slidenum">
              <a:rPr lang="en-US" smtClean="0"/>
              <a:t>10</a:t>
            </a:fld>
            <a:endParaRPr lang="en-US"/>
          </a:p>
        </p:txBody>
      </p:sp>
      <p:sp>
        <p:nvSpPr>
          <p:cNvPr id="4" name="Title 3">
            <a:extLst>
              <a:ext uri="{FF2B5EF4-FFF2-40B4-BE49-F238E27FC236}">
                <a16:creationId xmlns:a16="http://schemas.microsoft.com/office/drawing/2014/main" id="{E610C603-BA41-4612-9262-CC9D94421F15}"/>
              </a:ext>
            </a:extLst>
          </p:cNvPr>
          <p:cNvSpPr>
            <a:spLocks noGrp="1"/>
          </p:cNvSpPr>
          <p:nvPr>
            <p:ph type="title" idx="4294967295"/>
          </p:nvPr>
        </p:nvSpPr>
        <p:spPr>
          <a:xfrm>
            <a:off x="505576" y="602712"/>
            <a:ext cx="11255190" cy="1569438"/>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400" b="1" dirty="0"/>
              <a:t>Alaska Native-Serving and Native Hawaiian-Serving Education Grants Program (ANNH)</a:t>
            </a:r>
            <a:endParaRPr lang="en-US" sz="2400" b="1" dirty="0">
              <a:cs typeface="Calibri Light"/>
            </a:endParaRPr>
          </a:p>
        </p:txBody>
      </p:sp>
      <p:sp>
        <p:nvSpPr>
          <p:cNvPr id="6" name="Content Placeholder 1">
            <a:extLst>
              <a:ext uri="{FF2B5EF4-FFF2-40B4-BE49-F238E27FC236}">
                <a16:creationId xmlns:a16="http://schemas.microsoft.com/office/drawing/2014/main" id="{4F083D73-5837-8515-0276-7A9E418FC8BA}"/>
              </a:ext>
            </a:extLst>
          </p:cNvPr>
          <p:cNvSpPr txBox="1">
            <a:spLocks/>
          </p:cNvSpPr>
          <p:nvPr/>
        </p:nvSpPr>
        <p:spPr>
          <a:xfrm>
            <a:off x="650366" y="1840190"/>
            <a:ext cx="9418920" cy="45161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t>Eligibility: </a:t>
            </a:r>
            <a:r>
              <a:rPr lang="en-US" sz="2200" dirty="0"/>
              <a:t>Individual public or private, nonprofit Alaska Native-Serving and Native Hawaiian-Serving Institutions of higher education </a:t>
            </a:r>
          </a:p>
          <a:p>
            <a:pPr lvl="1">
              <a:lnSpc>
                <a:spcPct val="100000"/>
              </a:lnSpc>
            </a:pPr>
            <a:r>
              <a:rPr lang="en-US" sz="2200" dirty="0"/>
              <a:t>Alaska Native-Serving: undergraduate enrollment of at least 20% Alaska Native students</a:t>
            </a:r>
            <a:endParaRPr lang="en-US" sz="2200" dirty="0">
              <a:cs typeface="Calibri"/>
            </a:endParaRPr>
          </a:p>
          <a:p>
            <a:pPr lvl="1">
              <a:lnSpc>
                <a:spcPct val="100000"/>
              </a:lnSpc>
            </a:pPr>
            <a:r>
              <a:rPr lang="en-US" sz="2200" dirty="0"/>
              <a:t>Native Hawaiian-Serving: undergraduate enrollment of at least 10% Native Hawaiian students</a:t>
            </a:r>
            <a:endParaRPr lang="en-US" sz="2200" dirty="0">
              <a:cs typeface="Calibri"/>
            </a:endParaRPr>
          </a:p>
          <a:p>
            <a:pPr>
              <a:lnSpc>
                <a:spcPct val="100000"/>
              </a:lnSpc>
            </a:pPr>
            <a:r>
              <a:rPr lang="en-US" sz="2200" b="1" dirty="0"/>
              <a:t>Type of Grants</a:t>
            </a:r>
            <a:r>
              <a:rPr lang="en-US" sz="2200" dirty="0"/>
              <a:t>: Education Projects, Extension Projects, Applied Research Projects, or Integrated Research, Extension and Education Projects</a:t>
            </a:r>
            <a:endParaRPr lang="en-US" sz="2200" dirty="0">
              <a:latin typeface="+mn-lt"/>
              <a:cs typeface="Calibri"/>
            </a:endParaRPr>
          </a:p>
          <a:p>
            <a:pPr>
              <a:lnSpc>
                <a:spcPct val="100000"/>
              </a:lnSpc>
            </a:pPr>
            <a:r>
              <a:rPr lang="en-US" sz="2200" dirty="0"/>
              <a:t>Since 2001, NIFA has funded </a:t>
            </a:r>
            <a:r>
              <a:rPr lang="en-US" sz="2200" b="1" dirty="0"/>
              <a:t>89 grants </a:t>
            </a:r>
            <a:r>
              <a:rPr lang="en-US" sz="2200" dirty="0"/>
              <a:t>for a total amount of </a:t>
            </a:r>
            <a:r>
              <a:rPr lang="en-US" sz="2200" b="1" dirty="0"/>
              <a:t>$73 million.</a:t>
            </a:r>
            <a:r>
              <a:rPr lang="en-US" altLang="en-US" sz="2200" dirty="0"/>
              <a:t> </a:t>
            </a:r>
            <a:endParaRPr lang="en-US" sz="2200" dirty="0">
              <a:cs typeface="Calibri" panose="020F0502020204030204"/>
            </a:endParaRPr>
          </a:p>
          <a:p>
            <a:pPr>
              <a:lnSpc>
                <a:spcPct val="100000"/>
              </a:lnSpc>
            </a:pPr>
            <a:r>
              <a:rPr lang="en-US" sz="2300" dirty="0"/>
              <a:t>FY 2024 </a:t>
            </a:r>
            <a:r>
              <a:rPr lang="en-US" altLang="en-US" sz="2200" dirty="0"/>
              <a:t>ANNH application deadline is </a:t>
            </a:r>
            <a:r>
              <a:rPr lang="en-US" sz="2500" b="1" dirty="0">
                <a:solidFill>
                  <a:srgbClr val="C00000"/>
                </a:solidFill>
              </a:rPr>
              <a:t>March 5, 2024</a:t>
            </a:r>
            <a:r>
              <a:rPr lang="en-US" altLang="en-US" sz="2200" dirty="0">
                <a:solidFill>
                  <a:srgbClr val="C00000"/>
                </a:solidFill>
              </a:rPr>
              <a:t> </a:t>
            </a:r>
            <a:r>
              <a:rPr lang="en-US" altLang="en-US" sz="2200" dirty="0"/>
              <a:t>for $6.3 million   </a:t>
            </a:r>
            <a:endParaRPr lang="en-US" sz="2200" dirty="0">
              <a:cs typeface="Calibri"/>
            </a:endParaRPr>
          </a:p>
        </p:txBody>
      </p:sp>
      <p:pic>
        <p:nvPicPr>
          <p:cNvPr id="5" name="Picture 4" descr="QR Code for ANNH">
            <a:extLst>
              <a:ext uri="{FF2B5EF4-FFF2-40B4-BE49-F238E27FC236}">
                <a16:creationId xmlns:a16="http://schemas.microsoft.com/office/drawing/2014/main" id="{47A61B40-DA65-99C6-4D28-106A26B4C3A5}"/>
              </a:ext>
            </a:extLst>
          </p:cNvPr>
          <p:cNvPicPr>
            <a:picLocks noChangeAspect="1"/>
          </p:cNvPicPr>
          <p:nvPr/>
        </p:nvPicPr>
        <p:blipFill>
          <a:blip r:embed="rId3"/>
          <a:stretch>
            <a:fillRect/>
          </a:stretch>
        </p:blipFill>
        <p:spPr>
          <a:xfrm>
            <a:off x="10294768" y="4743938"/>
            <a:ext cx="1583879" cy="1583879"/>
          </a:xfrm>
          <a:prstGeom prst="rect">
            <a:avLst/>
          </a:prstGeom>
        </p:spPr>
      </p:pic>
      <p:sp>
        <p:nvSpPr>
          <p:cNvPr id="7" name="TextBox 6">
            <a:extLst>
              <a:ext uri="{FF2B5EF4-FFF2-40B4-BE49-F238E27FC236}">
                <a16:creationId xmlns:a16="http://schemas.microsoft.com/office/drawing/2014/main" id="{B95D63A8-B758-BA19-4955-9CD2B0299BC9}"/>
              </a:ext>
            </a:extLst>
          </p:cNvPr>
          <p:cNvSpPr txBox="1"/>
          <p:nvPr/>
        </p:nvSpPr>
        <p:spPr>
          <a:xfrm>
            <a:off x="11900225" y="6444277"/>
            <a:ext cx="296333"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397000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83D920-8EAE-4ACC-A7AE-A445348B5E3C}"/>
              </a:ext>
              <a:ext uri="{C183D7F6-B498-43B3-948B-1728B52AA6E4}">
                <adec:decorative xmlns:adec="http://schemas.microsoft.com/office/drawing/2017/decorative" val="1"/>
              </a:ext>
            </a:extLst>
          </p:cNvPr>
          <p:cNvSpPr>
            <a:spLocks noGrp="1"/>
          </p:cNvSpPr>
          <p:nvPr>
            <p:ph type="sldNum" sz="quarter" idx="12"/>
          </p:nvPr>
        </p:nvSpPr>
        <p:spPr/>
        <p:txBody>
          <a:bodyPr/>
          <a:lstStyle/>
          <a:p>
            <a:fld id="{2BD7F24E-DE58-493E-87A9-8975CB1324FF}" type="slidenum">
              <a:rPr lang="en-US" smtClean="0"/>
              <a:t>11</a:t>
            </a:fld>
            <a:endParaRPr lang="en-US"/>
          </a:p>
        </p:txBody>
      </p:sp>
      <p:sp>
        <p:nvSpPr>
          <p:cNvPr id="4" name="Title 3">
            <a:extLst>
              <a:ext uri="{FF2B5EF4-FFF2-40B4-BE49-F238E27FC236}">
                <a16:creationId xmlns:a16="http://schemas.microsoft.com/office/drawing/2014/main" id="{40D8B6F5-A4A1-40C6-8166-033DFD065C65}"/>
              </a:ext>
            </a:extLst>
          </p:cNvPr>
          <p:cNvSpPr>
            <a:spLocks noGrp="1"/>
          </p:cNvSpPr>
          <p:nvPr>
            <p:ph type="title" idx="4294967295"/>
          </p:nvPr>
        </p:nvSpPr>
        <p:spPr>
          <a:xfrm>
            <a:off x="345306" y="1116640"/>
            <a:ext cx="5458728" cy="700087"/>
          </a:xfrm>
        </p:spPr>
        <p:txBody>
          <a:bodyPr>
            <a:normAutofit/>
          </a:bodyPr>
          <a:lstStyle/>
          <a:p>
            <a:r>
              <a:rPr lang="en-US" sz="3600" b="1" dirty="0">
                <a:latin typeface="Calibri Light"/>
                <a:cs typeface="Calibri Light"/>
              </a:rPr>
              <a:t>Purpose and Priorities</a:t>
            </a:r>
          </a:p>
        </p:txBody>
      </p:sp>
      <p:sp>
        <p:nvSpPr>
          <p:cNvPr id="7" name="Content Placeholder 6">
            <a:extLst>
              <a:ext uri="{FF2B5EF4-FFF2-40B4-BE49-F238E27FC236}">
                <a16:creationId xmlns:a16="http://schemas.microsoft.com/office/drawing/2014/main" id="{C955FF45-1158-A41E-C78F-45567DFC5DBE}"/>
              </a:ext>
            </a:extLst>
          </p:cNvPr>
          <p:cNvSpPr>
            <a:spLocks noGrp="1"/>
          </p:cNvSpPr>
          <p:nvPr>
            <p:ph idx="1"/>
          </p:nvPr>
        </p:nvSpPr>
        <p:spPr>
          <a:xfrm>
            <a:off x="426118" y="1718519"/>
            <a:ext cx="5297103" cy="4582079"/>
          </a:xfrm>
        </p:spPr>
        <p:txBody>
          <a:bodyPr vert="horz" lIns="91440" tIns="45720" rIns="91440" bIns="45720" rtlCol="0" anchor="t">
            <a:noAutofit/>
          </a:bodyPr>
          <a:lstStyle/>
          <a:p>
            <a:pPr>
              <a:lnSpc>
                <a:spcPct val="100000"/>
              </a:lnSpc>
            </a:pPr>
            <a:r>
              <a:rPr lang="en-US" sz="2000"/>
              <a:t>To promote and strengthen the ability of ANNH-Serving Institutions to carry out education, applied research, and related community development programs. </a:t>
            </a:r>
            <a:endParaRPr lang="en-US" sz="2000">
              <a:cs typeface="Calibri"/>
            </a:endParaRPr>
          </a:p>
          <a:p>
            <a:r>
              <a:rPr lang="en-US" sz="2000"/>
              <a:t>Grantees can use funds for:</a:t>
            </a:r>
            <a:endParaRPr lang="en-US" sz="2000">
              <a:cs typeface="Calibri"/>
            </a:endParaRPr>
          </a:p>
          <a:p>
            <a:pPr lvl="1"/>
            <a:r>
              <a:rPr lang="en-US" sz="1600"/>
              <a:t>Recruit and retain undergraduate and graduate students to need areas in food and agricultural sciences, including scholarships</a:t>
            </a:r>
            <a:endParaRPr lang="en-US" sz="1600">
              <a:cs typeface="Calibri"/>
            </a:endParaRPr>
          </a:p>
          <a:p>
            <a:pPr lvl="1"/>
            <a:r>
              <a:rPr lang="en-US" sz="1600"/>
              <a:t>Experiential learning opportunities </a:t>
            </a:r>
            <a:endParaRPr lang="en-US" sz="1600">
              <a:cs typeface="Calibri"/>
            </a:endParaRPr>
          </a:p>
          <a:p>
            <a:pPr lvl="1"/>
            <a:r>
              <a:rPr lang="en-US" sz="1600"/>
              <a:t>Curriculum development, scientific instrumentation for teaching, improving library capacity</a:t>
            </a:r>
            <a:endParaRPr lang="en-US" sz="1600">
              <a:cs typeface="Calibri"/>
            </a:endParaRPr>
          </a:p>
          <a:p>
            <a:pPr lvl="1"/>
            <a:r>
              <a:rPr lang="en-US" sz="1600"/>
              <a:t>Professional development for faculty </a:t>
            </a:r>
            <a:endParaRPr lang="en-US" sz="1600">
              <a:cs typeface="Calibri" panose="020F0502020204030204"/>
            </a:endParaRPr>
          </a:p>
          <a:p>
            <a:pPr lvl="1"/>
            <a:r>
              <a:rPr lang="en-US" sz="1600">
                <a:cs typeface="Calibri" panose="020F0502020204030204"/>
              </a:rPr>
              <a:t>Support informal education to increase agricultural and food literacy amongst youth and adults</a:t>
            </a:r>
          </a:p>
          <a:p>
            <a:pPr lvl="1"/>
            <a:r>
              <a:rPr lang="en-US" sz="1600">
                <a:cs typeface="Calibri" panose="020F0502020204030204"/>
              </a:rPr>
              <a:t>Implementing practical ways for the dissemination of fundamental knowledge to communities </a:t>
            </a:r>
          </a:p>
          <a:p>
            <a:pPr lvl="1"/>
            <a:endParaRPr lang="en-US" sz="1600">
              <a:cs typeface="Calibri" panose="020F0502020204030204"/>
            </a:endParaRPr>
          </a:p>
          <a:p>
            <a:pPr>
              <a:lnSpc>
                <a:spcPct val="100000"/>
              </a:lnSpc>
            </a:pPr>
            <a:endParaRPr lang="en-US" sz="2100">
              <a:cs typeface="Calibri" panose="020F0502020204030204"/>
            </a:endParaRPr>
          </a:p>
        </p:txBody>
      </p:sp>
      <p:sp>
        <p:nvSpPr>
          <p:cNvPr id="8" name="Content Placeholder 1">
            <a:extLst>
              <a:ext uri="{FF2B5EF4-FFF2-40B4-BE49-F238E27FC236}">
                <a16:creationId xmlns:a16="http://schemas.microsoft.com/office/drawing/2014/main" id="{09E6053A-6633-510D-DEFB-E388215DDAAB}"/>
              </a:ext>
            </a:extLst>
          </p:cNvPr>
          <p:cNvSpPr txBox="1">
            <a:spLocks/>
          </p:cNvSpPr>
          <p:nvPr/>
        </p:nvSpPr>
        <p:spPr>
          <a:xfrm>
            <a:off x="5792591" y="1774275"/>
            <a:ext cx="5973290" cy="13368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a:t>Title: </a:t>
            </a:r>
            <a:r>
              <a:rPr lang="en-US" sz="2200" err="1">
                <a:effectLst/>
                <a:ea typeface="Calibri" panose="020F0502020204030204" pitchFamily="34" charset="0"/>
              </a:rPr>
              <a:t>GoFarm</a:t>
            </a:r>
            <a:r>
              <a:rPr lang="en-US" sz="2200">
                <a:effectLst/>
                <a:ea typeface="Calibri" panose="020F0502020204030204" pitchFamily="34" charset="0"/>
              </a:rPr>
              <a:t> </a:t>
            </a:r>
            <a:r>
              <a:rPr lang="en-US" sz="2200">
                <a:ea typeface="Calibri" panose="020F0502020204030204" pitchFamily="34" charset="0"/>
              </a:rPr>
              <a:t>Hawai'i</a:t>
            </a:r>
            <a:r>
              <a:rPr lang="en-US" sz="2200">
                <a:effectLst/>
                <a:ea typeface="Calibri" panose="020F0502020204030204" pitchFamily="34" charset="0"/>
              </a:rPr>
              <a:t> (GFH): Training New Farmers and Growing Agribusiness in </a:t>
            </a:r>
            <a:r>
              <a:rPr lang="en-US" sz="2200">
                <a:ea typeface="Calibri" panose="020F0502020204030204" pitchFamily="34" charset="0"/>
              </a:rPr>
              <a:t>Hawai'i</a:t>
            </a:r>
            <a:endParaRPr lang="en-US" sz="2200"/>
          </a:p>
          <a:p>
            <a:pPr marL="0" indent="0" algn="ctr">
              <a:buNone/>
            </a:pPr>
            <a:r>
              <a:rPr lang="en-US" sz="2200" b="1"/>
              <a:t>Institution: </a:t>
            </a:r>
            <a:r>
              <a:rPr lang="en-US" sz="2200"/>
              <a:t>University of Hawai'i</a:t>
            </a:r>
            <a:endParaRPr lang="en-US" sz="2200">
              <a:cs typeface="Calibri"/>
            </a:endParaRPr>
          </a:p>
        </p:txBody>
      </p:sp>
      <p:pic>
        <p:nvPicPr>
          <p:cNvPr id="1027" name="Picture 3" descr="A group of people working on a field">
            <a:extLst>
              <a:ext uri="{FF2B5EF4-FFF2-40B4-BE49-F238E27FC236}">
                <a16:creationId xmlns:a16="http://schemas.microsoft.com/office/drawing/2014/main" id="{2F84F809-E1EB-4FF8-927F-4B597AF3EA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11"/>
          <a:stretch/>
        </p:blipFill>
        <p:spPr bwMode="auto">
          <a:xfrm>
            <a:off x="5982092" y="3429000"/>
            <a:ext cx="3218030" cy="230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 group of people working on a field">
            <a:extLst>
              <a:ext uri="{FF2B5EF4-FFF2-40B4-BE49-F238E27FC236}">
                <a16:creationId xmlns:a16="http://schemas.microsoft.com/office/drawing/2014/main" id="{25989881-FF38-692C-A844-DB16DD61D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8993" y="3424336"/>
            <a:ext cx="2306888" cy="2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3681FAF-9C1B-4286-C998-B7E6C903D8E3}"/>
              </a:ext>
            </a:extLst>
          </p:cNvPr>
          <p:cNvSpPr txBox="1"/>
          <p:nvPr/>
        </p:nvSpPr>
        <p:spPr>
          <a:xfrm>
            <a:off x="7315200" y="5859121"/>
            <a:ext cx="3218030" cy="369332"/>
          </a:xfrm>
          <a:prstGeom prst="rect">
            <a:avLst/>
          </a:prstGeom>
          <a:noFill/>
        </p:spPr>
        <p:txBody>
          <a:bodyPr wrap="square">
            <a:spAutoFit/>
          </a:bodyPr>
          <a:lstStyle/>
          <a:p>
            <a:pPr marL="0" marR="0">
              <a:spcBef>
                <a:spcPts val="0"/>
              </a:spcBef>
              <a:spcAft>
                <a:spcPts val="0"/>
              </a:spcAft>
            </a:pPr>
            <a:r>
              <a:rPr lang="en-US" sz="1800" u="sng">
                <a:solidFill>
                  <a:srgbClr val="0563C1"/>
                </a:solidFill>
                <a:effectLst/>
                <a:latin typeface="ArialMT"/>
                <a:ea typeface="Calibri" panose="020F0502020204030204" pitchFamily="34" charset="0"/>
                <a:hlinkClick r:id="rId5"/>
              </a:rPr>
              <a:t>https://vimeo.com/642030435</a:t>
            </a:r>
            <a:endParaRPr lang="en-US" sz="180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2F56860B-BD5F-49C6-ADF6-6C9699295C7A}"/>
              </a:ext>
            </a:extLst>
          </p:cNvPr>
          <p:cNvSpPr txBox="1"/>
          <p:nvPr/>
        </p:nvSpPr>
        <p:spPr>
          <a:xfrm>
            <a:off x="11925300" y="6534553"/>
            <a:ext cx="266700"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73093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BCC7E-E5F0-0037-9834-9113905329DE}"/>
              </a:ext>
            </a:extLst>
          </p:cNvPr>
          <p:cNvSpPr>
            <a:spLocks noGrp="1"/>
          </p:cNvSpPr>
          <p:nvPr>
            <p:ph type="title" idx="4294967295"/>
          </p:nvPr>
        </p:nvSpPr>
        <p:spPr>
          <a:xfrm>
            <a:off x="1219200" y="1595438"/>
            <a:ext cx="10134600" cy="4581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Calibri"/>
              </a:rPr>
              <a:t>NIFA </a:t>
            </a:r>
            <a:r>
              <a:rPr kumimoji="0" lang="en-US" sz="3000" b="1" i="0" u="none" strike="noStrike" kern="1200" cap="none" spc="0" normalizeH="0" baseline="0" noProof="0" dirty="0">
                <a:ln>
                  <a:noFill/>
                </a:ln>
                <a:solidFill>
                  <a:schemeClr val="tx1"/>
                </a:solidFill>
                <a:effectLst/>
                <a:uLnTx/>
                <a:uFillTx/>
                <a:latin typeface="+mn-lt"/>
                <a:ea typeface="+mn-ea"/>
                <a:cs typeface="Calibri"/>
              </a:rPr>
              <a:t>encourages applications </a:t>
            </a:r>
            <a:r>
              <a:rPr kumimoji="0" lang="en-US" sz="2800" b="1" i="0" u="none" strike="noStrike" kern="1200" cap="none" spc="0" normalizeH="0" baseline="0" noProof="0" dirty="0">
                <a:ln>
                  <a:noFill/>
                </a:ln>
                <a:solidFill>
                  <a:schemeClr val="tx1"/>
                </a:solidFill>
                <a:effectLst/>
                <a:uLnTx/>
                <a:uFillTx/>
                <a:latin typeface="+mn-lt"/>
                <a:ea typeface="+mn-ea"/>
                <a:cs typeface="Calibri"/>
              </a:rPr>
              <a:t>from the Insular Areas and ANNH programs to include, as applicable: </a:t>
            </a:r>
            <a:endParaRPr kumimoji="0" lang="en-US" sz="2800" b="0" i="0" u="none" strike="noStrike" kern="1200" cap="none" spc="0" normalizeH="0" baseline="0" noProof="0" dirty="0">
              <a:ln>
                <a:noFill/>
              </a:ln>
              <a:solidFill>
                <a:schemeClr val="tx1"/>
              </a:solidFill>
              <a:effectLst/>
              <a:uLnTx/>
              <a:uFillTx/>
              <a:latin typeface="+mn-lt"/>
              <a:ea typeface="+mn-ea"/>
              <a:cs typeface="Calibri" panose="020F0502020204030204"/>
            </a:endParaRPr>
          </a:p>
          <a:p>
            <a:pPr marL="685800" marR="0" lvl="1" indent="-228600" algn="l" defTabSz="914400" rtl="0" eaLnBrk="1" fontAlgn="auto" latinLnBrk="0" hangingPunct="1">
              <a:lnSpc>
                <a:spcPct val="17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Global Engagement</a:t>
            </a:r>
            <a:endParaRPr kumimoji="0" lang="en-US" sz="2400" b="0" i="0" u="none" strike="noStrike" kern="1200" cap="none" spc="0" normalizeH="0" baseline="0" noProof="0" dirty="0">
              <a:ln>
                <a:noFill/>
              </a:ln>
              <a:solidFill>
                <a:schemeClr val="tx1"/>
              </a:solidFill>
              <a:effectLst/>
              <a:uLnTx/>
              <a:uFillTx/>
              <a:latin typeface="+mn-lt"/>
              <a:ea typeface="+mn-ea"/>
              <a:cs typeface="Calibri"/>
            </a:endParaRPr>
          </a:p>
          <a:p>
            <a:pPr marL="685800" marR="0" lvl="1" indent="-228600" algn="l" defTabSz="914400" rtl="0" eaLnBrk="1" fontAlgn="auto" latinLnBrk="0" hangingPunct="1">
              <a:lnSpc>
                <a:spcPct val="17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Leadership Skills Development </a:t>
            </a:r>
            <a:endParaRPr kumimoji="0" lang="en-US" sz="2400" b="0" i="0" u="none" strike="noStrike" kern="1200" cap="none" spc="0" normalizeH="0" baseline="0" noProof="0" dirty="0">
              <a:ln>
                <a:noFill/>
              </a:ln>
              <a:solidFill>
                <a:schemeClr val="tx1"/>
              </a:solidFill>
              <a:effectLst/>
              <a:uLnTx/>
              <a:uFillTx/>
              <a:latin typeface="+mn-lt"/>
              <a:ea typeface="+mn-ea"/>
              <a:cs typeface="Calibri" panose="020F0502020204030204"/>
            </a:endParaRPr>
          </a:p>
          <a:p>
            <a:pPr marL="685800" marR="0" lvl="1" indent="-228600" algn="l" defTabSz="914400" rtl="0" eaLnBrk="1" fontAlgn="auto" latinLnBrk="0" hangingPunct="1">
              <a:lnSpc>
                <a:spcPct val="17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Incorporation of Social Sciences and Enhancing Impacts</a:t>
            </a:r>
            <a:endParaRPr kumimoji="0" lang="en-US" sz="2400" b="0" i="0" u="none" strike="noStrike" kern="1200" cap="none" spc="0" normalizeH="0" baseline="0" noProof="0" dirty="0">
              <a:ln>
                <a:noFill/>
              </a:ln>
              <a:solidFill>
                <a:schemeClr val="tx1"/>
              </a:solidFill>
              <a:effectLst/>
              <a:uLnTx/>
              <a:uFillTx/>
              <a:latin typeface="+mn-lt"/>
              <a:ea typeface="+mn-ea"/>
              <a:cs typeface="Calibri" panose="020F0502020204030204"/>
            </a:endParaRPr>
          </a:p>
          <a:p>
            <a:pPr marL="685800" marR="0" lvl="1" indent="-228600" algn="l" defTabSz="914400" rtl="0" eaLnBrk="1" fontAlgn="auto" latinLnBrk="0" hangingPunct="1">
              <a:lnSpc>
                <a:spcPct val="17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Traditional Ecological Knowledge and Native Language Preservation</a:t>
            </a:r>
            <a:endParaRPr kumimoji="0" lang="en-US" sz="2400" b="0" i="0" u="none" strike="noStrike" kern="1200" cap="none" spc="0" normalizeH="0" baseline="0" noProof="0" dirty="0">
              <a:ln>
                <a:noFill/>
              </a:ln>
              <a:solidFill>
                <a:schemeClr val="tx1"/>
              </a:solidFill>
              <a:effectLst/>
              <a:uLnTx/>
              <a:uFillTx/>
              <a:latin typeface="+mn-lt"/>
              <a:ea typeface="+mn-ea"/>
              <a:cs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Calibri" panose="020F0502020204030204"/>
            </a:endParaRPr>
          </a:p>
        </p:txBody>
      </p:sp>
      <p:sp>
        <p:nvSpPr>
          <p:cNvPr id="3" name="Slide Number Placeholder 2">
            <a:extLst>
              <a:ext uri="{FF2B5EF4-FFF2-40B4-BE49-F238E27FC236}">
                <a16:creationId xmlns:a16="http://schemas.microsoft.com/office/drawing/2014/main" id="{8DB454DA-3878-FF51-4AF6-AC4A36309202}"/>
              </a:ext>
            </a:extLst>
          </p:cNvPr>
          <p:cNvSpPr>
            <a:spLocks noGrp="1"/>
          </p:cNvSpPr>
          <p:nvPr>
            <p:ph type="sldNum" sz="quarter" idx="4"/>
          </p:nvPr>
        </p:nvSpPr>
        <p:spPr/>
        <p:txBody>
          <a:bodyPr/>
          <a:lstStyle/>
          <a:p>
            <a:fld id="{2BD7F24E-DE58-493E-87A9-8975CB1324FF}" type="slidenum">
              <a:rPr lang="en-US" smtClean="0"/>
              <a:t>12</a:t>
            </a:fld>
            <a:endParaRPr lang="en-US"/>
          </a:p>
        </p:txBody>
      </p:sp>
      <p:sp>
        <p:nvSpPr>
          <p:cNvPr id="4" name="TextBox 3">
            <a:extLst>
              <a:ext uri="{FF2B5EF4-FFF2-40B4-BE49-F238E27FC236}">
                <a16:creationId xmlns:a16="http://schemas.microsoft.com/office/drawing/2014/main" id="{A2F94A39-441E-11F2-6E9F-75B6AA33436A}"/>
              </a:ext>
            </a:extLst>
          </p:cNvPr>
          <p:cNvSpPr txBox="1"/>
          <p:nvPr/>
        </p:nvSpPr>
        <p:spPr>
          <a:xfrm>
            <a:off x="11925300" y="6534553"/>
            <a:ext cx="266700"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140824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0800D-3FEC-4FAF-A2E2-5C769AE5AF5B}"/>
              </a:ext>
              <a:ext uri="{C183D7F6-B498-43B3-948B-1728B52AA6E4}">
                <adec:decorative xmlns:adec="http://schemas.microsoft.com/office/drawing/2017/decorative" val="1"/>
              </a:ext>
            </a:extLst>
          </p:cNvPr>
          <p:cNvSpPr>
            <a:spLocks noGrp="1"/>
          </p:cNvSpPr>
          <p:nvPr>
            <p:ph idx="1"/>
          </p:nvPr>
        </p:nvSpPr>
        <p:spPr>
          <a:xfrm>
            <a:off x="752585" y="5059505"/>
            <a:ext cx="10976410" cy="1569438"/>
          </a:xfrm>
        </p:spPr>
        <p:txBody>
          <a:bodyPr>
            <a:noAutofit/>
          </a:bodyPr>
          <a:lstStyle/>
          <a:p>
            <a:pPr marL="0" indent="0">
              <a:buNone/>
            </a:pPr>
            <a:endParaRPr lang="en-US" sz="2000" dirty="0"/>
          </a:p>
          <a:p>
            <a:pPr marL="0" indent="0">
              <a:buNone/>
            </a:pPr>
            <a:endParaRPr lang="en-US" sz="2000" dirty="0"/>
          </a:p>
        </p:txBody>
      </p:sp>
      <p:sp>
        <p:nvSpPr>
          <p:cNvPr id="3" name="Slide Number Placeholder 2">
            <a:extLst>
              <a:ext uri="{FF2B5EF4-FFF2-40B4-BE49-F238E27FC236}">
                <a16:creationId xmlns:a16="http://schemas.microsoft.com/office/drawing/2014/main" id="{7A148A00-3EB5-41DE-9767-8EC0C0993F2D}"/>
              </a:ext>
              <a:ext uri="{C183D7F6-B498-43B3-948B-1728B52AA6E4}">
                <adec:decorative xmlns:adec="http://schemas.microsoft.com/office/drawing/2017/decorative" val="1"/>
              </a:ext>
            </a:extLst>
          </p:cNvPr>
          <p:cNvSpPr>
            <a:spLocks noGrp="1"/>
          </p:cNvSpPr>
          <p:nvPr>
            <p:ph type="sldNum" sz="quarter" idx="12"/>
          </p:nvPr>
        </p:nvSpPr>
        <p:spPr/>
        <p:txBody>
          <a:bodyPr/>
          <a:lstStyle/>
          <a:p>
            <a:fld id="{2BD7F24E-DE58-493E-87A9-8975CB1324FF}" type="slidenum">
              <a:rPr lang="en-US" smtClean="0"/>
              <a:t>13</a:t>
            </a:fld>
            <a:endParaRPr lang="en-US"/>
          </a:p>
        </p:txBody>
      </p:sp>
      <p:sp>
        <p:nvSpPr>
          <p:cNvPr id="4" name="Title 3">
            <a:extLst>
              <a:ext uri="{FF2B5EF4-FFF2-40B4-BE49-F238E27FC236}">
                <a16:creationId xmlns:a16="http://schemas.microsoft.com/office/drawing/2014/main" id="{E610C603-BA41-4612-9262-CC9D94421F15}"/>
              </a:ext>
            </a:extLst>
          </p:cNvPr>
          <p:cNvSpPr>
            <a:spLocks noGrp="1"/>
          </p:cNvSpPr>
          <p:nvPr>
            <p:ph type="title" idx="4294967295"/>
          </p:nvPr>
        </p:nvSpPr>
        <p:spPr>
          <a:xfrm>
            <a:off x="238905" y="1149558"/>
            <a:ext cx="11636332" cy="885585"/>
          </a:xfrm>
        </p:spPr>
        <p:txBody>
          <a:bodyPr>
            <a:normAutofit fontScale="90000"/>
          </a:bodyPr>
          <a:lstStyle/>
          <a:p>
            <a:pPr algn="ctr">
              <a:lnSpc>
                <a:spcPct val="150000"/>
              </a:lnSpc>
              <a:spcBef>
                <a:spcPts val="1000"/>
              </a:spcBef>
              <a:defRPr/>
            </a:pPr>
            <a:r>
              <a:rPr lang="en-US" b="1" dirty="0">
                <a:latin typeface="Calibri Light"/>
                <a:cs typeface="Calibri Light"/>
              </a:rPr>
              <a:t>NextGen program </a:t>
            </a:r>
            <a:endParaRPr lang="en-US" b="1" dirty="0">
              <a:latin typeface="Calibri Light"/>
            </a:endParaRPr>
          </a:p>
        </p:txBody>
      </p:sp>
      <p:sp>
        <p:nvSpPr>
          <p:cNvPr id="6" name="Content Placeholder 1">
            <a:extLst>
              <a:ext uri="{FF2B5EF4-FFF2-40B4-BE49-F238E27FC236}">
                <a16:creationId xmlns:a16="http://schemas.microsoft.com/office/drawing/2014/main" id="{4F083D73-5837-8515-0276-7A9E418FC8BA}"/>
              </a:ext>
            </a:extLst>
          </p:cNvPr>
          <p:cNvSpPr txBox="1">
            <a:spLocks/>
          </p:cNvSpPr>
          <p:nvPr/>
        </p:nvSpPr>
        <p:spPr>
          <a:xfrm>
            <a:off x="1036432" y="2221842"/>
            <a:ext cx="9679650" cy="47844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Historic $250 million investment in Minority-Serving Institutions with awards made in summer 2023</a:t>
            </a:r>
          </a:p>
          <a:p>
            <a:pPr lvl="1"/>
            <a:r>
              <a:rPr lang="en-US" sz="1700" dirty="0">
                <a:cs typeface="Calibri" panose="020F0502020204030204"/>
              </a:rPr>
              <a:t>Funded activities are scholarship projects, experiential learning projects, and/or outreach and engagement projects </a:t>
            </a:r>
          </a:p>
          <a:p>
            <a:pPr>
              <a:lnSpc>
                <a:spcPct val="100000"/>
              </a:lnSpc>
            </a:pPr>
            <a:r>
              <a:rPr lang="en-US" altLang="en-US" sz="1800" dirty="0">
                <a:ea typeface="Calibri"/>
                <a:cs typeface="Calibri"/>
              </a:rPr>
              <a:t>Awards made to Native Hawaiian-Serving Institutions and Insular Areas Institutions located in the Pacific:</a:t>
            </a:r>
          </a:p>
          <a:p>
            <a:pPr lvl="1">
              <a:lnSpc>
                <a:spcPct val="100000"/>
              </a:lnSpc>
            </a:pPr>
            <a:r>
              <a:rPr lang="en-US" altLang="en-US" sz="1400" dirty="0">
                <a:ea typeface="Calibri"/>
                <a:cs typeface="Calibri"/>
              </a:rPr>
              <a:t>University of Hawaii at Manoa, “Cultivating the NextGen of Diverse Biosecurity Professionals Through a Pacific-Continental Network”</a:t>
            </a:r>
          </a:p>
          <a:p>
            <a:pPr lvl="1">
              <a:lnSpc>
                <a:spcPct val="100000"/>
              </a:lnSpc>
            </a:pPr>
            <a:r>
              <a:rPr lang="en-US" altLang="en-US" sz="1400" dirty="0">
                <a:ea typeface="Calibri"/>
                <a:cs typeface="Calibri"/>
              </a:rPr>
              <a:t>University of Guam, “Creation of a Cooperative BS Degree Program For the Marianas Islands and Beyond”</a:t>
            </a:r>
          </a:p>
          <a:p>
            <a:pPr lvl="1">
              <a:lnSpc>
                <a:spcPct val="100000"/>
              </a:lnSpc>
            </a:pPr>
            <a:r>
              <a:rPr lang="en-US" altLang="en-US" sz="1400" dirty="0">
                <a:ea typeface="Calibri"/>
                <a:cs typeface="Calibri"/>
              </a:rPr>
              <a:t>Northern Marianas College, “Agritourism: Regenerative Workforce Initiative for African American and Insular Communities”</a:t>
            </a:r>
          </a:p>
          <a:p>
            <a:pPr lvl="1">
              <a:lnSpc>
                <a:spcPct val="100000"/>
              </a:lnSpc>
            </a:pPr>
            <a:endParaRPr lang="en-US" altLang="en-US" sz="1400" dirty="0">
              <a:ea typeface="Calibri"/>
              <a:cs typeface="Calibri"/>
            </a:endParaRPr>
          </a:p>
          <a:p>
            <a:pPr lvl="1">
              <a:lnSpc>
                <a:spcPct val="100000"/>
              </a:lnSpc>
            </a:pPr>
            <a:endParaRPr lang="en-US" altLang="en-US" sz="1400" dirty="0">
              <a:ea typeface="Calibri"/>
              <a:cs typeface="Calibri"/>
            </a:endParaRPr>
          </a:p>
          <a:p>
            <a:pPr lvl="1">
              <a:lnSpc>
                <a:spcPct val="100000"/>
              </a:lnSpc>
            </a:pPr>
            <a:endParaRPr lang="en-US" altLang="en-US" sz="1400" b="1" dirty="0">
              <a:solidFill>
                <a:srgbClr val="FF0000"/>
              </a:solidFill>
              <a:ea typeface="Calibri"/>
              <a:cs typeface="Calibri"/>
            </a:endParaRPr>
          </a:p>
          <a:p>
            <a:pPr marL="0" indent="0">
              <a:lnSpc>
                <a:spcPct val="150000"/>
              </a:lnSpc>
              <a:buNone/>
            </a:pPr>
            <a:endParaRPr lang="en-US" sz="18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B95D63A8-B758-BA19-4955-9CD2B0299BC9}"/>
              </a:ext>
            </a:extLst>
          </p:cNvPr>
          <p:cNvSpPr txBox="1"/>
          <p:nvPr/>
        </p:nvSpPr>
        <p:spPr>
          <a:xfrm>
            <a:off x="11900225" y="6444277"/>
            <a:ext cx="296333"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193651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87B1B97-464F-463A-A17A-C3ECA4CF9231}"/>
              </a:ext>
            </a:extLst>
          </p:cNvPr>
          <p:cNvSpPr txBox="1">
            <a:spLocks noGrp="1"/>
          </p:cNvSpPr>
          <p:nvPr>
            <p:ph type="title" idx="4294967295"/>
          </p:nvPr>
        </p:nvSpPr>
        <p:spPr>
          <a:xfrm>
            <a:off x="914400" y="1440673"/>
            <a:ext cx="10515600" cy="700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8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Program Staff</a:t>
            </a:r>
          </a:p>
        </p:txBody>
      </p:sp>
      <p:pic>
        <p:nvPicPr>
          <p:cNvPr id="3" name="Picture 2">
            <a:extLst>
              <a:ext uri="{FF2B5EF4-FFF2-40B4-BE49-F238E27FC236}">
                <a16:creationId xmlns:a16="http://schemas.microsoft.com/office/drawing/2014/main" id="{B19B40AF-D313-1EAD-9753-9871AC7080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53872" y="2268004"/>
            <a:ext cx="1994699" cy="2412362"/>
          </a:xfrm>
          <a:prstGeom prst="rect">
            <a:avLst/>
          </a:prstGeom>
        </p:spPr>
      </p:pic>
      <p:sp>
        <p:nvSpPr>
          <p:cNvPr id="2" name="TextBox 1">
            <a:extLst>
              <a:ext uri="{FF2B5EF4-FFF2-40B4-BE49-F238E27FC236}">
                <a16:creationId xmlns:a16="http://schemas.microsoft.com/office/drawing/2014/main" id="{B5E9BADD-D14F-9D32-570C-39FB5C657694}"/>
              </a:ext>
            </a:extLst>
          </p:cNvPr>
          <p:cNvSpPr txBox="1"/>
          <p:nvPr/>
        </p:nvSpPr>
        <p:spPr>
          <a:xfrm>
            <a:off x="1561171" y="4680366"/>
            <a:ext cx="4780103" cy="164352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mn-cs"/>
              </a:rPr>
              <a:t>Kellyann Jones-</a:t>
            </a:r>
            <a:r>
              <a:rPr kumimoji="0" lang="en-US" sz="2400" b="1" i="0" u="none" strike="noStrike" kern="1200" cap="none" spc="0" normalizeH="0" baseline="0" noProof="0" dirty="0" err="1">
                <a:ln>
                  <a:noFill/>
                </a:ln>
                <a:solidFill>
                  <a:srgbClr val="002060"/>
                </a:solidFill>
                <a:effectLst/>
                <a:uLnTx/>
                <a:uFillTx/>
                <a:latin typeface="Calibri"/>
                <a:ea typeface="+mn-ea"/>
                <a:cs typeface="+mn-cs"/>
              </a:rPr>
              <a:t>Jamtgaard</a:t>
            </a:r>
            <a:r>
              <a:rPr kumimoji="0" lang="en-US" sz="2400" b="1" i="0" u="none" strike="noStrike" kern="1200" cap="none" spc="0" normalizeH="0" baseline="0" noProof="0" dirty="0">
                <a:ln>
                  <a:noFill/>
                </a:ln>
                <a:solidFill>
                  <a:srgbClr val="002060"/>
                </a:solidFill>
                <a:effectLst/>
                <a:uLnTx/>
                <a:uFillTx/>
                <a:latin typeface="Calibri"/>
                <a:ea typeface="+mn-ea"/>
                <a:cs typeface="+mn-cs"/>
              </a:rPr>
              <a:t>, PhD</a:t>
            </a:r>
          </a:p>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National Program Leader</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hlinkClick r:id="rId4"/>
              </a:rPr>
              <a:t>kellyann.jonesjamtgaard@usda.gov</a:t>
            </a:r>
            <a:r>
              <a:rPr kumimoji="0" lang="en-US" sz="2400" b="0" i="0" u="none" strike="noStrike" kern="1200" cap="none" spc="0" normalizeH="0" baseline="0" noProof="0" dirty="0">
                <a:ln>
                  <a:noFill/>
                </a:ln>
                <a:solidFill>
                  <a:srgbClr val="002060"/>
                </a:solidFill>
                <a:effectLst/>
                <a:uLnTx/>
                <a:uFillTx/>
                <a:latin typeface="Calibri"/>
                <a:ea typeface="+mn-ea"/>
                <a:cs typeface="+mn-cs"/>
              </a:rPr>
              <a:t> </a:t>
            </a:r>
          </a:p>
          <a:p>
            <a:pPr marL="0" marR="0" lvl="0" indent="0" algn="ctr" defTabSz="914400" rtl="0" eaLnBrk="1" fontAlgn="auto" latinLnBrk="0" hangingPunct="1">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950F0704-C623-4EAD-9A61-61FAB4AC7E9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549"/>
          <a:stretch/>
        </p:blipFill>
        <p:spPr>
          <a:xfrm>
            <a:off x="7316656" y="2270248"/>
            <a:ext cx="1768871" cy="2185963"/>
          </a:xfrm>
          <a:prstGeom prst="round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22ED95DB-E3EC-4758-BA1B-1B36AC4F0396}"/>
              </a:ext>
            </a:extLst>
          </p:cNvPr>
          <p:cNvSpPr txBox="1"/>
          <p:nvPr/>
        </p:nvSpPr>
        <p:spPr>
          <a:xfrm>
            <a:off x="6500617" y="4667526"/>
            <a:ext cx="4130212" cy="156966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mn-cs"/>
              </a:rPr>
              <a:t>Dorissel Resto, M.S. </a:t>
            </a:r>
          </a:p>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Program Specialist</a:t>
            </a:r>
          </a:p>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hlinkClick r:id="rId6"/>
              </a:rPr>
              <a:t>Dorissel.Resto@usda.gov</a:t>
            </a: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ctr" defTabSz="914400" rtl="0" eaLnBrk="1" fontAlgn="auto" latinLnBrk="0" hangingPunct="1">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94835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132B8D-2FD3-40C5-8094-7F407FF2021B}"/>
              </a:ext>
            </a:extLst>
          </p:cNvPr>
          <p:cNvSpPr>
            <a:spLocks noGrp="1"/>
          </p:cNvSpPr>
          <p:nvPr>
            <p:ph idx="1"/>
          </p:nvPr>
        </p:nvSpPr>
        <p:spPr>
          <a:xfrm>
            <a:off x="253154" y="1949485"/>
            <a:ext cx="9120035" cy="4633755"/>
          </a:xfrm>
        </p:spPr>
        <p:txBody>
          <a:bodyPr>
            <a:normAutofit/>
          </a:bodyPr>
          <a:lstStyle/>
          <a:p>
            <a:pPr>
              <a:lnSpc>
                <a:spcPct val="100000"/>
              </a:lnSpc>
              <a:spcBef>
                <a:spcPts val="0"/>
              </a:spcBef>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To invest in and advance agricultural research, education and extension to solve societal challenges.</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NIFA provides:</a:t>
            </a:r>
          </a:p>
          <a:p>
            <a:pPr lvl="1" fontAlgn="base"/>
            <a:r>
              <a:rPr lang="en-US" dirty="0">
                <a:solidFill>
                  <a:srgbClr val="000000"/>
                </a:solidFill>
                <a:latin typeface="Calibri" panose="020F0502020204030204" pitchFamily="34" charset="0"/>
              </a:rPr>
              <a:t>C</a:t>
            </a:r>
            <a:r>
              <a:rPr lang="en-US" b="0" i="0" u="none" strike="noStrike" dirty="0">
                <a:solidFill>
                  <a:srgbClr val="000000"/>
                </a:solidFill>
                <a:effectLst/>
                <a:latin typeface="Calibri" panose="020F0502020204030204" pitchFamily="34" charset="0"/>
              </a:rPr>
              <a:t>apacity grants to land-grant universities</a:t>
            </a:r>
            <a:r>
              <a:rPr lang="en-US" b="0" i="0" dirty="0">
                <a:solidFill>
                  <a:srgbClr val="000000"/>
                </a:solidFill>
                <a:effectLst/>
                <a:latin typeface="Calibri" panose="020F0502020204030204" pitchFamily="34" charset="0"/>
              </a:rPr>
              <a:t>​</a:t>
            </a:r>
          </a:p>
          <a:p>
            <a:pPr lvl="1" fontAlgn="base"/>
            <a:r>
              <a:rPr lang="en-US" b="0" i="0" u="none" strike="noStrike" dirty="0">
                <a:solidFill>
                  <a:srgbClr val="000000"/>
                </a:solidFill>
                <a:effectLst/>
                <a:latin typeface="Calibri" panose="020F0502020204030204" pitchFamily="34" charset="0"/>
              </a:rPr>
              <a:t>Competitive grants to support research, education and extension at various institutions</a:t>
            </a:r>
            <a:r>
              <a:rPr lang="en-US" b="0" i="0" dirty="0">
                <a:solidFill>
                  <a:srgbClr val="000000"/>
                </a:solidFill>
                <a:effectLst/>
                <a:latin typeface="Calibri" panose="020F0502020204030204" pitchFamily="34" charset="0"/>
              </a:rPr>
              <a:t>​ including:</a:t>
            </a:r>
          </a:p>
          <a:p>
            <a:pPr lvl="2" fontAlgn="base"/>
            <a:r>
              <a:rPr lang="en-US" b="0" i="0" u="none" strike="noStrike" dirty="0">
                <a:solidFill>
                  <a:srgbClr val="000000"/>
                </a:solidFill>
                <a:effectLst/>
                <a:latin typeface="Calibri" panose="020F0502020204030204" pitchFamily="34" charset="0"/>
              </a:rPr>
              <a:t>Land-grant universities, non-land-grants, minority-serving institutions, community colleges, and other organizations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buNone/>
            </a:pPr>
            <a:endParaRPr lang="en-US" dirty="0"/>
          </a:p>
        </p:txBody>
      </p:sp>
      <p:sp>
        <p:nvSpPr>
          <p:cNvPr id="3" name="Title 3">
            <a:extLst>
              <a:ext uri="{FF2B5EF4-FFF2-40B4-BE49-F238E27FC236}">
                <a16:creationId xmlns:a16="http://schemas.microsoft.com/office/drawing/2014/main" id="{0FADDBDF-828C-473A-8C13-46C8096F7BFC}"/>
              </a:ext>
            </a:extLst>
          </p:cNvPr>
          <p:cNvSpPr txBox="1">
            <a:spLocks noGrp="1"/>
          </p:cNvSpPr>
          <p:nvPr>
            <p:ph type="title" idx="4294967295"/>
          </p:nvPr>
        </p:nvSpPr>
        <p:spPr>
          <a:xfrm>
            <a:off x="-301738" y="821715"/>
            <a:ext cx="11566690" cy="1325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t>NIFA’s Mission</a:t>
            </a:r>
          </a:p>
        </p:txBody>
      </p:sp>
      <p:sp>
        <p:nvSpPr>
          <p:cNvPr id="2" name="TextBox 1">
            <a:extLst>
              <a:ext uri="{FF2B5EF4-FFF2-40B4-BE49-F238E27FC236}">
                <a16:creationId xmlns:a16="http://schemas.microsoft.com/office/drawing/2014/main" id="{FD7040D3-BF6A-2880-7606-7E62FBAE9C3A}"/>
              </a:ext>
            </a:extLst>
          </p:cNvPr>
          <p:cNvSpPr txBox="1"/>
          <p:nvPr/>
        </p:nvSpPr>
        <p:spPr>
          <a:xfrm>
            <a:off x="11925300" y="6534553"/>
            <a:ext cx="266700" cy="369332"/>
          </a:xfrm>
          <a:prstGeom prst="rect">
            <a:avLst/>
          </a:prstGeom>
          <a:noFill/>
        </p:spPr>
        <p:txBody>
          <a:bodyPr wrap="square" lIns="91440" tIns="45720" rIns="91440" bIns="45720" rtlCol="0" anchor="t">
            <a:spAutoFit/>
          </a:bodyPr>
          <a:lstStyle/>
          <a:p>
            <a:r>
              <a:rPr lang="en-US">
                <a:cs typeface="Calibri"/>
              </a:rPr>
              <a:t>A</a:t>
            </a:r>
          </a:p>
        </p:txBody>
      </p:sp>
      <p:pic>
        <p:nvPicPr>
          <p:cNvPr id="5" name="Picture 4">
            <a:extLst>
              <a:ext uri="{FF2B5EF4-FFF2-40B4-BE49-F238E27FC236}">
                <a16:creationId xmlns:a16="http://schemas.microsoft.com/office/drawing/2014/main" id="{19AEF876-B065-EB67-C344-F6030A0B8B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9533" y="3511000"/>
            <a:ext cx="2941113" cy="2677228"/>
          </a:xfrm>
          <a:prstGeom prst="rect">
            <a:avLst/>
          </a:prstGeom>
        </p:spPr>
      </p:pic>
    </p:spTree>
    <p:extLst>
      <p:ext uri="{BB962C8B-B14F-4D97-AF65-F5344CB8AC3E}">
        <p14:creationId xmlns:p14="http://schemas.microsoft.com/office/powerpoint/2010/main" val="174498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F3B86-C8B4-D64E-7CEB-B60D366286FC}"/>
              </a:ext>
            </a:extLst>
          </p:cNvPr>
          <p:cNvSpPr txBox="1">
            <a:spLocks noGrp="1"/>
          </p:cNvSpPr>
          <p:nvPr>
            <p:ph type="title" idx="4294967295"/>
          </p:nvPr>
        </p:nvSpPr>
        <p:spPr>
          <a:xfrm>
            <a:off x="1238340" y="1148994"/>
            <a:ext cx="10515600" cy="6999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ea typeface="+mj-ea"/>
                <a:cs typeface="+mj-cs"/>
              </a:rPr>
              <a:t>Topics Covered by NIFA Programs</a:t>
            </a:r>
          </a:p>
        </p:txBody>
      </p:sp>
      <p:grpSp>
        <p:nvGrpSpPr>
          <p:cNvPr id="2" name="Group 1">
            <a:extLst>
              <a:ext uri="{FF2B5EF4-FFF2-40B4-BE49-F238E27FC236}">
                <a16:creationId xmlns:a16="http://schemas.microsoft.com/office/drawing/2014/main" id="{B7FEDF45-D6F0-28E5-54E4-B77D439EFF72}"/>
              </a:ext>
              <a:ext uri="{C183D7F6-B498-43B3-948B-1728B52AA6E4}">
                <adec:decorative xmlns:adec="http://schemas.microsoft.com/office/drawing/2017/decorative" val="1"/>
              </a:ext>
            </a:extLst>
          </p:cNvPr>
          <p:cNvGrpSpPr/>
          <p:nvPr/>
        </p:nvGrpSpPr>
        <p:grpSpPr>
          <a:xfrm>
            <a:off x="333545" y="2034127"/>
            <a:ext cx="716205" cy="3958093"/>
            <a:chOff x="333545" y="2034127"/>
            <a:chExt cx="716205" cy="3958093"/>
          </a:xfrm>
        </p:grpSpPr>
        <p:pic>
          <p:nvPicPr>
            <p:cNvPr id="7" name="Picture 6">
              <a:extLst>
                <a:ext uri="{FF2B5EF4-FFF2-40B4-BE49-F238E27FC236}">
                  <a16:creationId xmlns:a16="http://schemas.microsoft.com/office/drawing/2014/main" id="{87EF63CB-8BC4-8556-5612-AB423064BF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45" y="3149160"/>
              <a:ext cx="690172" cy="690172"/>
            </a:xfrm>
            <a:prstGeom prst="rect">
              <a:avLst/>
            </a:prstGeom>
          </p:spPr>
        </p:pic>
        <p:pic>
          <p:nvPicPr>
            <p:cNvPr id="8" name="Picture 7">
              <a:extLst>
                <a:ext uri="{FF2B5EF4-FFF2-40B4-BE49-F238E27FC236}">
                  <a16:creationId xmlns:a16="http://schemas.microsoft.com/office/drawing/2014/main" id="{F256012C-C02B-0023-886F-C639C4C917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78" y="4243499"/>
              <a:ext cx="690172" cy="690172"/>
            </a:xfrm>
            <a:prstGeom prst="rect">
              <a:avLst/>
            </a:prstGeom>
          </p:spPr>
        </p:pic>
        <p:pic>
          <p:nvPicPr>
            <p:cNvPr id="16" name="Picture 15">
              <a:extLst>
                <a:ext uri="{FF2B5EF4-FFF2-40B4-BE49-F238E27FC236}">
                  <a16:creationId xmlns:a16="http://schemas.microsoft.com/office/drawing/2014/main" id="{809179F0-38A3-BB90-EA9C-26D2D40D06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45" y="5302048"/>
              <a:ext cx="690172" cy="690172"/>
            </a:xfrm>
            <a:prstGeom prst="rect">
              <a:avLst/>
            </a:prstGeom>
          </p:spPr>
        </p:pic>
        <p:pic>
          <p:nvPicPr>
            <p:cNvPr id="18" name="Picture 17">
              <a:extLst>
                <a:ext uri="{FF2B5EF4-FFF2-40B4-BE49-F238E27FC236}">
                  <a16:creationId xmlns:a16="http://schemas.microsoft.com/office/drawing/2014/main" id="{AE3A0116-9799-1DAC-F1AB-E649C0ADB58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78" y="2034127"/>
              <a:ext cx="690172" cy="690172"/>
            </a:xfrm>
            <a:prstGeom prst="rect">
              <a:avLst/>
            </a:prstGeom>
          </p:spPr>
        </p:pic>
      </p:grpSp>
      <p:sp>
        <p:nvSpPr>
          <p:cNvPr id="5" name="TextBox 4">
            <a:extLst>
              <a:ext uri="{FF2B5EF4-FFF2-40B4-BE49-F238E27FC236}">
                <a16:creationId xmlns:a16="http://schemas.microsoft.com/office/drawing/2014/main" id="{96EA58DC-1266-32AA-3DC9-364F1E51DF69}"/>
              </a:ext>
            </a:extLst>
          </p:cNvPr>
          <p:cNvSpPr txBox="1"/>
          <p:nvPr/>
        </p:nvSpPr>
        <p:spPr>
          <a:xfrm>
            <a:off x="1049750" y="1949116"/>
            <a:ext cx="3447147" cy="4555093"/>
          </a:xfrm>
          <a:prstGeom prst="rect">
            <a:avLst/>
          </a:prstGeom>
          <a:noFill/>
        </p:spPr>
        <p:txBody>
          <a:bodyPr wrap="square" rtlCol="0">
            <a:spAutoFit/>
          </a:bodyPr>
          <a:lstStyle/>
          <a:p>
            <a:pPr lvl="0"/>
            <a:r>
              <a:rPr lang="en-US" sz="2400" b="1"/>
              <a:t>Advanced Technologies</a:t>
            </a:r>
          </a:p>
          <a:p>
            <a:pPr lvl="0"/>
            <a:r>
              <a:rPr lang="en-US" sz="1600"/>
              <a:t>Bioenergy; Biotechnology; Nanotechnology</a:t>
            </a:r>
          </a:p>
          <a:p>
            <a:pPr lvl="0"/>
            <a:endParaRPr lang="en-US" sz="1600"/>
          </a:p>
          <a:p>
            <a:pPr lvl="0"/>
            <a:r>
              <a:rPr lang="en-US" sz="2400" b="1"/>
              <a:t>Animals</a:t>
            </a:r>
          </a:p>
          <a:p>
            <a:pPr lvl="0"/>
            <a:r>
              <a:rPr lang="en-US" sz="1600"/>
              <a:t>Animal Breeding; Animal Health; Animal Production; Aquaculture</a:t>
            </a:r>
          </a:p>
          <a:p>
            <a:pPr lvl="0"/>
            <a:endParaRPr lang="en-US" sz="1600"/>
          </a:p>
          <a:p>
            <a:pPr lvl="0"/>
            <a:r>
              <a:rPr lang="en-US" sz="2400" b="1"/>
              <a:t>Business and Economy</a:t>
            </a:r>
          </a:p>
          <a:p>
            <a:pPr lvl="0"/>
            <a:r>
              <a:rPr lang="en-US" sz="1600"/>
              <a:t>Markets and Trade; Natural Resource Economics; Small Business</a:t>
            </a:r>
          </a:p>
          <a:p>
            <a:pPr lvl="0"/>
            <a:endParaRPr lang="en-US" sz="1600"/>
          </a:p>
          <a:p>
            <a:pPr lvl="0"/>
            <a:r>
              <a:rPr lang="en-US" sz="2400" b="1"/>
              <a:t>Natural Resources</a:t>
            </a:r>
            <a:endParaRPr lang="en-US" sz="1800"/>
          </a:p>
          <a:p>
            <a:pPr lvl="0"/>
            <a:r>
              <a:rPr lang="en-US" sz="1600"/>
              <a:t>Forests; Grassland and Rangeland; Soil, Water, and Air</a:t>
            </a:r>
          </a:p>
          <a:p>
            <a:pPr lvl="0"/>
            <a:endParaRPr lang="en-US" sz="1800"/>
          </a:p>
        </p:txBody>
      </p:sp>
      <p:grpSp>
        <p:nvGrpSpPr>
          <p:cNvPr id="20" name="Group 19">
            <a:extLst>
              <a:ext uri="{FF2B5EF4-FFF2-40B4-BE49-F238E27FC236}">
                <a16:creationId xmlns:a16="http://schemas.microsoft.com/office/drawing/2014/main" id="{7CAF55F9-3A2E-C6CC-6F75-FD0592D850D2}"/>
              </a:ext>
              <a:ext uri="{C183D7F6-B498-43B3-948B-1728B52AA6E4}">
                <adec:decorative xmlns:adec="http://schemas.microsoft.com/office/drawing/2017/decorative" val="1"/>
              </a:ext>
            </a:extLst>
          </p:cNvPr>
          <p:cNvGrpSpPr/>
          <p:nvPr/>
        </p:nvGrpSpPr>
        <p:grpSpPr>
          <a:xfrm>
            <a:off x="4451823" y="2034127"/>
            <a:ext cx="709213" cy="4035271"/>
            <a:chOff x="4451823" y="2034127"/>
            <a:chExt cx="709213" cy="4035271"/>
          </a:xfrm>
        </p:grpSpPr>
        <p:pic>
          <p:nvPicPr>
            <p:cNvPr id="9" name="Picture 8">
              <a:extLst>
                <a:ext uri="{FF2B5EF4-FFF2-40B4-BE49-F238E27FC236}">
                  <a16:creationId xmlns:a16="http://schemas.microsoft.com/office/drawing/2014/main" id="{BA2EDB3A-89E1-1A76-FB48-31AC501EA57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855" y="3149160"/>
              <a:ext cx="690172" cy="690172"/>
            </a:xfrm>
            <a:prstGeom prst="rect">
              <a:avLst/>
            </a:prstGeom>
          </p:spPr>
        </p:pic>
        <p:pic>
          <p:nvPicPr>
            <p:cNvPr id="10" name="Picture 9">
              <a:extLst>
                <a:ext uri="{FF2B5EF4-FFF2-40B4-BE49-F238E27FC236}">
                  <a16:creationId xmlns:a16="http://schemas.microsoft.com/office/drawing/2014/main" id="{B35C0350-345A-C060-C125-4E93C0EA8B8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855" y="4264193"/>
              <a:ext cx="690172" cy="690172"/>
            </a:xfrm>
            <a:prstGeom prst="rect">
              <a:avLst/>
            </a:prstGeom>
          </p:spPr>
        </p:pic>
        <p:pic>
          <p:nvPicPr>
            <p:cNvPr id="13" name="Picture 12">
              <a:extLst>
                <a:ext uri="{FF2B5EF4-FFF2-40B4-BE49-F238E27FC236}">
                  <a16:creationId xmlns:a16="http://schemas.microsoft.com/office/drawing/2014/main" id="{1F220136-6F38-589E-8A77-87F028A9852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1823" y="2034127"/>
              <a:ext cx="690172" cy="690172"/>
            </a:xfrm>
            <a:prstGeom prst="rect">
              <a:avLst/>
            </a:prstGeom>
          </p:spPr>
        </p:pic>
        <p:pic>
          <p:nvPicPr>
            <p:cNvPr id="14" name="Picture 13">
              <a:extLst>
                <a:ext uri="{FF2B5EF4-FFF2-40B4-BE49-F238E27FC236}">
                  <a16:creationId xmlns:a16="http://schemas.microsoft.com/office/drawing/2014/main" id="{273261E6-31DF-B649-7D98-EB51B8983F4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0864" y="5379226"/>
              <a:ext cx="690172" cy="690172"/>
            </a:xfrm>
            <a:prstGeom prst="rect">
              <a:avLst/>
            </a:prstGeom>
          </p:spPr>
        </p:pic>
      </p:grpSp>
      <p:sp>
        <p:nvSpPr>
          <p:cNvPr id="6" name="TextBox 5">
            <a:extLst>
              <a:ext uri="{FF2B5EF4-FFF2-40B4-BE49-F238E27FC236}">
                <a16:creationId xmlns:a16="http://schemas.microsoft.com/office/drawing/2014/main" id="{C1A4BE2D-2DA8-C7BB-5C9D-E82C9BADCD86}"/>
              </a:ext>
            </a:extLst>
          </p:cNvPr>
          <p:cNvSpPr txBox="1"/>
          <p:nvPr/>
        </p:nvSpPr>
        <p:spPr>
          <a:xfrm>
            <a:off x="5166059" y="1949116"/>
            <a:ext cx="3675649" cy="4555093"/>
          </a:xfrm>
          <a:prstGeom prst="rect">
            <a:avLst/>
          </a:prstGeom>
          <a:noFill/>
        </p:spPr>
        <p:txBody>
          <a:bodyPr wrap="square" rtlCol="0">
            <a:spAutoFit/>
          </a:bodyPr>
          <a:lstStyle/>
          <a:p>
            <a:pPr lvl="0"/>
            <a:r>
              <a:rPr lang="en-US" sz="2400" b="1"/>
              <a:t>Education</a:t>
            </a:r>
          </a:p>
          <a:p>
            <a:pPr lvl="0"/>
            <a:r>
              <a:rPr lang="en-US" sz="1600"/>
              <a:t>Minority Serving Institutions; Teaching and Learning; Workforce Development</a:t>
            </a:r>
          </a:p>
          <a:p>
            <a:pPr lvl="0"/>
            <a:endParaRPr lang="en-US" sz="1600"/>
          </a:p>
          <a:p>
            <a:pPr lvl="0"/>
            <a:r>
              <a:rPr lang="en-US" sz="2400" b="1"/>
              <a:t>Environment</a:t>
            </a:r>
          </a:p>
          <a:p>
            <a:pPr lvl="0"/>
            <a:r>
              <a:rPr lang="en-US" sz="1600"/>
              <a:t>Climate Change; Ecosystems; Invasive Pests and Diseases</a:t>
            </a:r>
          </a:p>
          <a:p>
            <a:pPr lvl="0"/>
            <a:endParaRPr lang="en-US" sz="1600"/>
          </a:p>
          <a:p>
            <a:pPr lvl="0"/>
            <a:r>
              <a:rPr lang="en-US" sz="2400" b="1"/>
              <a:t>Farming and Ranching</a:t>
            </a:r>
          </a:p>
          <a:p>
            <a:pPr lvl="0"/>
            <a:r>
              <a:rPr lang="en-US" sz="1600"/>
              <a:t>Agriculture Safety &amp; Technology; Farmer Education; Organic &amp; Family Farms</a:t>
            </a:r>
          </a:p>
          <a:p>
            <a:pPr lvl="0"/>
            <a:endParaRPr lang="en-US" sz="1600"/>
          </a:p>
          <a:p>
            <a:pPr lvl="0"/>
            <a:r>
              <a:rPr lang="en-US" sz="2400" b="1"/>
              <a:t>Human Sciences</a:t>
            </a:r>
          </a:p>
          <a:p>
            <a:pPr lvl="0"/>
            <a:r>
              <a:rPr lang="en-US" sz="1600"/>
              <a:t>Community Vitality; Family Well-Being; Youth</a:t>
            </a:r>
          </a:p>
          <a:p>
            <a:endParaRPr lang="en-US"/>
          </a:p>
        </p:txBody>
      </p:sp>
      <p:grpSp>
        <p:nvGrpSpPr>
          <p:cNvPr id="21" name="Group 20">
            <a:extLst>
              <a:ext uri="{FF2B5EF4-FFF2-40B4-BE49-F238E27FC236}">
                <a16:creationId xmlns:a16="http://schemas.microsoft.com/office/drawing/2014/main" id="{3276A447-2525-9533-3F4D-B0B1145C275E}"/>
              </a:ext>
              <a:ext uri="{C183D7F6-B498-43B3-948B-1728B52AA6E4}">
                <adec:decorative xmlns:adec="http://schemas.microsoft.com/office/drawing/2017/decorative" val="1"/>
              </a:ext>
            </a:extLst>
          </p:cNvPr>
          <p:cNvGrpSpPr/>
          <p:nvPr/>
        </p:nvGrpSpPr>
        <p:grpSpPr>
          <a:xfrm>
            <a:off x="8706498" y="2034127"/>
            <a:ext cx="694684" cy="3903391"/>
            <a:chOff x="8706498" y="2034127"/>
            <a:chExt cx="694684" cy="3903391"/>
          </a:xfrm>
        </p:grpSpPr>
        <p:pic>
          <p:nvPicPr>
            <p:cNvPr id="11" name="Picture 10">
              <a:extLst>
                <a:ext uri="{FF2B5EF4-FFF2-40B4-BE49-F238E27FC236}">
                  <a16:creationId xmlns:a16="http://schemas.microsoft.com/office/drawing/2014/main" id="{B6CB456F-CF85-46B6-4085-37696D95A03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6498" y="2034127"/>
              <a:ext cx="690172" cy="690172"/>
            </a:xfrm>
            <a:prstGeom prst="rect">
              <a:avLst/>
            </a:prstGeom>
          </p:spPr>
        </p:pic>
        <p:pic>
          <p:nvPicPr>
            <p:cNvPr id="12" name="Picture 11">
              <a:extLst>
                <a:ext uri="{FF2B5EF4-FFF2-40B4-BE49-F238E27FC236}">
                  <a16:creationId xmlns:a16="http://schemas.microsoft.com/office/drawing/2014/main" id="{B9E2461E-5C37-842A-C3AB-D0D1730F007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11010" y="2902721"/>
              <a:ext cx="690172" cy="690172"/>
            </a:xfrm>
            <a:prstGeom prst="rect">
              <a:avLst/>
            </a:prstGeom>
          </p:spPr>
        </p:pic>
        <p:pic>
          <p:nvPicPr>
            <p:cNvPr id="15" name="Picture 14">
              <a:extLst>
                <a:ext uri="{FF2B5EF4-FFF2-40B4-BE49-F238E27FC236}">
                  <a16:creationId xmlns:a16="http://schemas.microsoft.com/office/drawing/2014/main" id="{4BB1D2C7-BE54-BCFC-101F-BB1D91122D9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06498" y="4138338"/>
              <a:ext cx="690172" cy="690172"/>
            </a:xfrm>
            <a:prstGeom prst="rect">
              <a:avLst/>
            </a:prstGeom>
          </p:spPr>
        </p:pic>
        <p:pic>
          <p:nvPicPr>
            <p:cNvPr id="17" name="Picture 16">
              <a:extLst>
                <a:ext uri="{FF2B5EF4-FFF2-40B4-BE49-F238E27FC236}">
                  <a16:creationId xmlns:a16="http://schemas.microsoft.com/office/drawing/2014/main" id="{36ABB8FD-62C2-7BA3-34C3-1432BA25030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06498" y="5247346"/>
              <a:ext cx="690172" cy="690172"/>
            </a:xfrm>
            <a:prstGeom prst="rect">
              <a:avLst/>
            </a:prstGeom>
          </p:spPr>
        </p:pic>
      </p:grpSp>
      <p:sp>
        <p:nvSpPr>
          <p:cNvPr id="19" name="TextBox 18">
            <a:extLst>
              <a:ext uri="{FF2B5EF4-FFF2-40B4-BE49-F238E27FC236}">
                <a16:creationId xmlns:a16="http://schemas.microsoft.com/office/drawing/2014/main" id="{93F85542-2E7E-3896-4E02-6D76940FCD91}"/>
              </a:ext>
            </a:extLst>
          </p:cNvPr>
          <p:cNvSpPr txBox="1"/>
          <p:nvPr/>
        </p:nvSpPr>
        <p:spPr>
          <a:xfrm>
            <a:off x="9396670" y="1949116"/>
            <a:ext cx="2626292" cy="4678204"/>
          </a:xfrm>
          <a:prstGeom prst="rect">
            <a:avLst/>
          </a:prstGeom>
          <a:noFill/>
        </p:spPr>
        <p:txBody>
          <a:bodyPr wrap="square" rtlCol="0">
            <a:spAutoFit/>
          </a:bodyPr>
          <a:lstStyle/>
          <a:p>
            <a:pPr lvl="0"/>
            <a:r>
              <a:rPr lang="en-US" sz="2400" b="1"/>
              <a:t>Food Science</a:t>
            </a:r>
          </a:p>
          <a:p>
            <a:pPr lvl="0"/>
            <a:r>
              <a:rPr lang="en-US" sz="1600"/>
              <a:t>Food Quality; Food Safety</a:t>
            </a:r>
          </a:p>
          <a:p>
            <a:pPr lvl="0"/>
            <a:endParaRPr lang="en-US" sz="1600"/>
          </a:p>
          <a:p>
            <a:pPr lvl="0"/>
            <a:r>
              <a:rPr lang="en-US" sz="2400" b="1"/>
              <a:t>Food and Nutrition Security</a:t>
            </a:r>
          </a:p>
          <a:p>
            <a:pPr lvl="0"/>
            <a:r>
              <a:rPr lang="en-US" sz="1600"/>
              <a:t>Nutrition; Obesity; Wellness</a:t>
            </a:r>
          </a:p>
          <a:p>
            <a:pPr lvl="0"/>
            <a:endParaRPr lang="en-US" sz="1600"/>
          </a:p>
          <a:p>
            <a:pPr lvl="0"/>
            <a:r>
              <a:rPr lang="en-US" sz="2400" b="1"/>
              <a:t>International</a:t>
            </a:r>
          </a:p>
          <a:p>
            <a:pPr lvl="0"/>
            <a:r>
              <a:rPr lang="en-US" sz="1600"/>
              <a:t>Global Engagement; Global Food Security</a:t>
            </a:r>
          </a:p>
          <a:p>
            <a:pPr lvl="0"/>
            <a:endParaRPr lang="en-US" sz="1600"/>
          </a:p>
          <a:p>
            <a:pPr lvl="0"/>
            <a:r>
              <a:rPr lang="en-US" sz="2400" b="1"/>
              <a:t>Plants</a:t>
            </a:r>
          </a:p>
          <a:p>
            <a:pPr lvl="0"/>
            <a:r>
              <a:rPr lang="en-US" sz="1600"/>
              <a:t>Crop Production; Pest Management; Plant Breeding; Plant Health</a:t>
            </a:r>
          </a:p>
          <a:p>
            <a:endParaRPr lang="en-US"/>
          </a:p>
        </p:txBody>
      </p:sp>
      <p:sp>
        <p:nvSpPr>
          <p:cNvPr id="3" name="Slide Number Placeholder 2">
            <a:extLst>
              <a:ext uri="{FF2B5EF4-FFF2-40B4-BE49-F238E27FC236}">
                <a16:creationId xmlns:a16="http://schemas.microsoft.com/office/drawing/2014/main" id="{615EC2B5-FFEF-CE54-7839-8E1C4E17FB6B}"/>
              </a:ext>
              <a:ext uri="{C183D7F6-B498-43B3-948B-1728B52AA6E4}">
                <adec:decorative xmlns:adec="http://schemas.microsoft.com/office/drawing/2017/decorative" val="1"/>
              </a:ext>
            </a:extLst>
          </p:cNvPr>
          <p:cNvSpPr>
            <a:spLocks noGrp="1"/>
          </p:cNvSpPr>
          <p:nvPr>
            <p:ph type="sldNum" sz="quarter" idx="12"/>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D7F24E-DE58-493E-87A9-8975CB1324FF}" type="slidenum">
              <a:rPr lang="en-US" smtClean="0"/>
              <a:pPr/>
              <a:t>4</a:t>
            </a:fld>
            <a:endParaRPr lang="en-US"/>
          </a:p>
        </p:txBody>
      </p:sp>
    </p:spTree>
    <p:extLst>
      <p:ext uri="{BB962C8B-B14F-4D97-AF65-F5344CB8AC3E}">
        <p14:creationId xmlns:p14="http://schemas.microsoft.com/office/powerpoint/2010/main" val="264660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0800D-3FEC-4FAF-A2E2-5C769AE5AF5B}"/>
              </a:ext>
              <a:ext uri="{C183D7F6-B498-43B3-948B-1728B52AA6E4}">
                <adec:decorative xmlns:adec="http://schemas.microsoft.com/office/drawing/2017/decorative" val="1"/>
              </a:ext>
            </a:extLst>
          </p:cNvPr>
          <p:cNvSpPr>
            <a:spLocks noGrp="1"/>
          </p:cNvSpPr>
          <p:nvPr>
            <p:ph idx="1"/>
          </p:nvPr>
        </p:nvSpPr>
        <p:spPr>
          <a:xfrm>
            <a:off x="752585" y="5059505"/>
            <a:ext cx="10976410" cy="1569438"/>
          </a:xfrm>
        </p:spPr>
        <p:txBody>
          <a:bodyPr>
            <a:noAutofit/>
          </a:bodyPr>
          <a:lstStyle/>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7A148A00-3EB5-41DE-9767-8EC0C0993F2D}"/>
              </a:ext>
              <a:ext uri="{C183D7F6-B498-43B3-948B-1728B52AA6E4}">
                <adec:decorative xmlns:adec="http://schemas.microsoft.com/office/drawing/2017/decorative" val="1"/>
              </a:ext>
            </a:extLst>
          </p:cNvPr>
          <p:cNvSpPr>
            <a:spLocks noGrp="1"/>
          </p:cNvSpPr>
          <p:nvPr>
            <p:ph type="sldNum" sz="quarter" idx="12"/>
          </p:nvPr>
        </p:nvSpPr>
        <p:spPr/>
        <p:txBody>
          <a:bodyPr/>
          <a:lstStyle/>
          <a:p>
            <a:fld id="{2BD7F24E-DE58-493E-87A9-8975CB1324FF}" type="slidenum">
              <a:rPr lang="en-US" smtClean="0"/>
              <a:t>5</a:t>
            </a:fld>
            <a:endParaRPr lang="en-US"/>
          </a:p>
        </p:txBody>
      </p:sp>
      <p:sp>
        <p:nvSpPr>
          <p:cNvPr id="4" name="Title 3">
            <a:extLst>
              <a:ext uri="{FF2B5EF4-FFF2-40B4-BE49-F238E27FC236}">
                <a16:creationId xmlns:a16="http://schemas.microsoft.com/office/drawing/2014/main" id="{E610C603-BA41-4612-9262-CC9D94421F15}"/>
              </a:ext>
            </a:extLst>
          </p:cNvPr>
          <p:cNvSpPr>
            <a:spLocks noGrp="1"/>
          </p:cNvSpPr>
          <p:nvPr>
            <p:ph type="title" idx="4294967295"/>
          </p:nvPr>
        </p:nvSpPr>
        <p:spPr>
          <a:xfrm>
            <a:off x="254535" y="868204"/>
            <a:ext cx="11636332" cy="885585"/>
          </a:xfrm>
        </p:spPr>
        <p:txBody>
          <a:bodyPr>
            <a:normAutofit fontScale="90000"/>
          </a:bodyPr>
          <a:lstStyle/>
          <a:p>
            <a:pPr algn="ctr">
              <a:lnSpc>
                <a:spcPct val="150000"/>
              </a:lnSpc>
              <a:spcBef>
                <a:spcPts val="1000"/>
              </a:spcBef>
              <a:defRPr/>
            </a:pPr>
            <a:r>
              <a:rPr lang="en-US" b="1" dirty="0">
                <a:latin typeface="Calibri Light"/>
                <a:cs typeface="Calibri Light"/>
              </a:rPr>
              <a:t>NIFA Competitive Programs for the Insular Areas</a:t>
            </a:r>
            <a:endParaRPr lang="en-US" b="1" dirty="0">
              <a:latin typeface="Calibri Light"/>
            </a:endParaRPr>
          </a:p>
        </p:txBody>
      </p:sp>
      <p:sp>
        <p:nvSpPr>
          <p:cNvPr id="6" name="Content Placeholder 1">
            <a:extLst>
              <a:ext uri="{FF2B5EF4-FFF2-40B4-BE49-F238E27FC236}">
                <a16:creationId xmlns:a16="http://schemas.microsoft.com/office/drawing/2014/main" id="{4F083D73-5837-8515-0276-7A9E418FC8BA}"/>
              </a:ext>
            </a:extLst>
          </p:cNvPr>
          <p:cNvSpPr txBox="1">
            <a:spLocks/>
          </p:cNvSpPr>
          <p:nvPr/>
        </p:nvSpPr>
        <p:spPr>
          <a:xfrm>
            <a:off x="966092" y="2136046"/>
            <a:ext cx="9679650" cy="47844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300" dirty="0">
                <a:cs typeface="Calibri" panose="020F0502020204030204"/>
              </a:rPr>
              <a:t>1. Distance Education Grants </a:t>
            </a:r>
            <a:r>
              <a:rPr lang="en-US" sz="2300" b="1" dirty="0">
                <a:cs typeface="Calibri" panose="020F0502020204030204"/>
              </a:rPr>
              <a:t>(DEG) </a:t>
            </a:r>
            <a:r>
              <a:rPr lang="en-US" sz="2300" dirty="0">
                <a:cs typeface="Calibri" panose="020F0502020204030204"/>
              </a:rPr>
              <a:t>Program for Institutions of Higher Education in Insular Areas</a:t>
            </a:r>
          </a:p>
          <a:p>
            <a:pPr>
              <a:buNone/>
            </a:pPr>
            <a:r>
              <a:rPr lang="en-US" sz="2300" dirty="0">
                <a:cs typeface="Calibri" panose="020F0502020204030204"/>
              </a:rPr>
              <a:t>2. Resident Instruction Grants Program for Institutions of Higher Education in Insular Areas </a:t>
            </a:r>
            <a:r>
              <a:rPr lang="en-US" sz="2300" b="1" dirty="0">
                <a:cs typeface="Calibri" panose="020F0502020204030204"/>
              </a:rPr>
              <a:t>(RIIA) </a:t>
            </a:r>
            <a:r>
              <a:rPr lang="en-US" sz="2300" dirty="0">
                <a:cs typeface="Calibri" panose="020F0502020204030204"/>
              </a:rPr>
              <a:t> </a:t>
            </a:r>
          </a:p>
          <a:p>
            <a:pPr lvl="1">
              <a:lnSpc>
                <a:spcPct val="100000"/>
              </a:lnSpc>
            </a:pPr>
            <a:r>
              <a:rPr lang="en-US" sz="1700" b="1" dirty="0"/>
              <a:t>Eligibility: </a:t>
            </a:r>
            <a:r>
              <a:rPr lang="en-US" sz="1700" dirty="0"/>
              <a:t>Public or non-profit 2-year and 4-year accredited institutions of higher education that offer certificate/degree programs in the agricultural sciences in an Insular Area.</a:t>
            </a:r>
            <a:endParaRPr lang="en-US" sz="1700" dirty="0">
              <a:cs typeface="Calibri"/>
            </a:endParaRPr>
          </a:p>
          <a:p>
            <a:pPr lvl="1">
              <a:lnSpc>
                <a:spcPct val="100000"/>
              </a:lnSpc>
            </a:pPr>
            <a:r>
              <a:rPr lang="en-US" sz="1700" b="1" dirty="0"/>
              <a:t>Type of Grant</a:t>
            </a:r>
            <a:r>
              <a:rPr lang="en-US" sz="1700" dirty="0"/>
              <a:t>: </a:t>
            </a:r>
            <a:r>
              <a:rPr lang="en-US" sz="1700" dirty="0">
                <a:latin typeface="+mn-lt"/>
              </a:rPr>
              <a:t>Teaching and Education</a:t>
            </a:r>
            <a:r>
              <a:rPr lang="en-US" sz="1700" dirty="0"/>
              <a:t> </a:t>
            </a:r>
          </a:p>
          <a:p>
            <a:pPr>
              <a:buNone/>
            </a:pPr>
            <a:r>
              <a:rPr lang="en-US" sz="2100" dirty="0">
                <a:cs typeface="Calibri"/>
              </a:rPr>
              <a:t>3. </a:t>
            </a:r>
            <a:r>
              <a:rPr lang="en-US" sz="2300" dirty="0">
                <a:cs typeface="Calibri" panose="020F0502020204030204"/>
              </a:rPr>
              <a:t>Agriculture and Food Sciences Facilities and Equipment </a:t>
            </a:r>
            <a:r>
              <a:rPr lang="en-US" sz="2300" b="1" dirty="0">
                <a:cs typeface="Calibri" panose="020F0502020204030204"/>
              </a:rPr>
              <a:t>(AGFEI)</a:t>
            </a:r>
          </a:p>
          <a:p>
            <a:pPr lvl="1"/>
            <a:r>
              <a:rPr lang="en-US" sz="1700" b="1" dirty="0"/>
              <a:t>Eligibility: </a:t>
            </a:r>
            <a:r>
              <a:rPr lang="en-US" sz="1700" dirty="0"/>
              <a:t>individual land-grant colleges and universities, and other institutions that have secured land-grant status through Federal legislation, and which are located at Insular Areas</a:t>
            </a:r>
          </a:p>
          <a:p>
            <a:pPr lvl="1"/>
            <a:r>
              <a:rPr lang="en-US" sz="1700" b="1" dirty="0"/>
              <a:t>Type of Grant</a:t>
            </a:r>
            <a:r>
              <a:rPr lang="en-US" sz="1700" dirty="0"/>
              <a:t>: </a:t>
            </a:r>
            <a:r>
              <a:rPr lang="en-US" sz="1700" dirty="0">
                <a:latin typeface="+mn-lt"/>
              </a:rPr>
              <a:t>Facilities and Equipment</a:t>
            </a:r>
            <a:endParaRPr lang="en-US" sz="1700" dirty="0">
              <a:cs typeface="Calibri"/>
            </a:endParaRPr>
          </a:p>
          <a:p>
            <a:pPr marL="0" indent="0">
              <a:lnSpc>
                <a:spcPct val="100000"/>
              </a:lnSpc>
              <a:buNone/>
            </a:pPr>
            <a:endParaRPr lang="en-US" sz="2100" dirty="0">
              <a:cs typeface="Calibri"/>
            </a:endParaRPr>
          </a:p>
          <a:p>
            <a:pPr marL="0" indent="0">
              <a:lnSpc>
                <a:spcPct val="150000"/>
              </a:lnSpc>
              <a:buNone/>
            </a:pPr>
            <a:endParaRPr lang="en-US" sz="1800" dirty="0">
              <a:ea typeface="Calibri" panose="020F0502020204030204"/>
              <a:cs typeface="Calibri" panose="020F0502020204030204"/>
            </a:endParaRPr>
          </a:p>
        </p:txBody>
      </p:sp>
      <p:pic>
        <p:nvPicPr>
          <p:cNvPr id="8" name="Picture 7" descr="QR Code for AGFEI">
            <a:extLst>
              <a:ext uri="{FF2B5EF4-FFF2-40B4-BE49-F238E27FC236}">
                <a16:creationId xmlns:a16="http://schemas.microsoft.com/office/drawing/2014/main" id="{0A0F0B6A-FFC2-8E92-E263-0B8E8657ED3B}"/>
              </a:ext>
            </a:extLst>
          </p:cNvPr>
          <p:cNvPicPr>
            <a:picLocks noChangeAspect="1"/>
          </p:cNvPicPr>
          <p:nvPr/>
        </p:nvPicPr>
        <p:blipFill>
          <a:blip r:embed="rId3"/>
          <a:stretch>
            <a:fillRect/>
          </a:stretch>
        </p:blipFill>
        <p:spPr>
          <a:xfrm>
            <a:off x="10347568" y="4809875"/>
            <a:ext cx="1545621" cy="1544796"/>
          </a:xfrm>
          <a:prstGeom prst="rect">
            <a:avLst/>
          </a:prstGeom>
        </p:spPr>
      </p:pic>
      <p:sp>
        <p:nvSpPr>
          <p:cNvPr id="7" name="TextBox 6">
            <a:extLst>
              <a:ext uri="{FF2B5EF4-FFF2-40B4-BE49-F238E27FC236}">
                <a16:creationId xmlns:a16="http://schemas.microsoft.com/office/drawing/2014/main" id="{B95D63A8-B758-BA19-4955-9CD2B0299BC9}"/>
              </a:ext>
            </a:extLst>
          </p:cNvPr>
          <p:cNvSpPr txBox="1"/>
          <p:nvPr/>
        </p:nvSpPr>
        <p:spPr>
          <a:xfrm>
            <a:off x="11900225" y="6444277"/>
            <a:ext cx="296333" cy="369332"/>
          </a:xfrm>
          <a:prstGeom prst="rect">
            <a:avLst/>
          </a:prstGeom>
          <a:noFill/>
        </p:spPr>
        <p:txBody>
          <a:bodyPr wrap="square" lIns="91440" tIns="45720" rIns="91440" bIns="45720" rtlCol="0" anchor="t">
            <a:spAutoFit/>
          </a:bodyPr>
          <a:lstStyle/>
          <a:p>
            <a:r>
              <a:rPr lang="en-US">
                <a:cs typeface="Calibri"/>
              </a:rPr>
              <a:t>D</a:t>
            </a:r>
          </a:p>
        </p:txBody>
      </p:sp>
      <p:pic>
        <p:nvPicPr>
          <p:cNvPr id="5" name="Picture 4">
            <a:extLst>
              <a:ext uri="{FF2B5EF4-FFF2-40B4-BE49-F238E27FC236}">
                <a16:creationId xmlns:a16="http://schemas.microsoft.com/office/drawing/2014/main" id="{0E558F7F-3223-9243-81CA-EB8E44324477}"/>
              </a:ext>
              <a:ext uri="{C183D7F6-B498-43B3-948B-1728B52AA6E4}">
                <adec:decorative xmlns:adec="http://schemas.microsoft.com/office/drawing/2017/decorative" val="1"/>
              </a:ext>
            </a:extLst>
          </p:cNvPr>
          <p:cNvPicPr>
            <a:picLocks noChangeAspect="1"/>
          </p:cNvPicPr>
          <p:nvPr/>
        </p:nvPicPr>
        <p:blipFill rotWithShape="1">
          <a:blip r:embed="rId4"/>
          <a:srcRect l="27973" t="4469" r="66419" b="8310"/>
          <a:stretch/>
        </p:blipFill>
        <p:spPr>
          <a:xfrm>
            <a:off x="472043" y="2502254"/>
            <a:ext cx="359942" cy="3023515"/>
          </a:xfrm>
          <a:prstGeom prst="rect">
            <a:avLst/>
          </a:prstGeom>
        </p:spPr>
      </p:pic>
    </p:spTree>
    <p:extLst>
      <p:ext uri="{BB962C8B-B14F-4D97-AF65-F5344CB8AC3E}">
        <p14:creationId xmlns:p14="http://schemas.microsoft.com/office/powerpoint/2010/main" val="303357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0800D-3FEC-4FAF-A2E2-5C769AE5AF5B}"/>
              </a:ext>
              <a:ext uri="{C183D7F6-B498-43B3-948B-1728B52AA6E4}">
                <adec:decorative xmlns:adec="http://schemas.microsoft.com/office/drawing/2017/decorative" val="1"/>
              </a:ext>
            </a:extLst>
          </p:cNvPr>
          <p:cNvSpPr>
            <a:spLocks noGrp="1"/>
          </p:cNvSpPr>
          <p:nvPr>
            <p:ph idx="1"/>
          </p:nvPr>
        </p:nvSpPr>
        <p:spPr>
          <a:xfrm>
            <a:off x="752585" y="5059505"/>
            <a:ext cx="10976410" cy="1569438"/>
          </a:xfrm>
        </p:spPr>
        <p:txBody>
          <a:bodyPr>
            <a:noAutofit/>
          </a:bodyPr>
          <a:lstStyle/>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7A148A00-3EB5-41DE-9767-8EC0C0993F2D}"/>
              </a:ext>
              <a:ext uri="{C183D7F6-B498-43B3-948B-1728B52AA6E4}">
                <adec:decorative xmlns:adec="http://schemas.microsoft.com/office/drawing/2017/decorative" val="1"/>
              </a:ext>
            </a:extLst>
          </p:cNvPr>
          <p:cNvSpPr>
            <a:spLocks noGrp="1"/>
          </p:cNvSpPr>
          <p:nvPr>
            <p:ph type="sldNum" sz="quarter" idx="12"/>
          </p:nvPr>
        </p:nvSpPr>
        <p:spPr/>
        <p:txBody>
          <a:bodyPr/>
          <a:lstStyle/>
          <a:p>
            <a:fld id="{2BD7F24E-DE58-493E-87A9-8975CB1324FF}" type="slidenum">
              <a:rPr lang="en-US" smtClean="0"/>
              <a:t>6</a:t>
            </a:fld>
            <a:endParaRPr lang="en-US"/>
          </a:p>
        </p:txBody>
      </p:sp>
      <p:sp>
        <p:nvSpPr>
          <p:cNvPr id="4" name="Title 3">
            <a:extLst>
              <a:ext uri="{FF2B5EF4-FFF2-40B4-BE49-F238E27FC236}">
                <a16:creationId xmlns:a16="http://schemas.microsoft.com/office/drawing/2014/main" id="{E610C603-BA41-4612-9262-CC9D94421F15}"/>
              </a:ext>
            </a:extLst>
          </p:cNvPr>
          <p:cNvSpPr>
            <a:spLocks noGrp="1"/>
          </p:cNvSpPr>
          <p:nvPr>
            <p:ph type="title" idx="4294967295"/>
          </p:nvPr>
        </p:nvSpPr>
        <p:spPr>
          <a:xfrm>
            <a:off x="254535" y="868204"/>
            <a:ext cx="11636332" cy="885585"/>
          </a:xfrm>
        </p:spPr>
        <p:txBody>
          <a:bodyPr>
            <a:normAutofit fontScale="90000"/>
          </a:bodyPr>
          <a:lstStyle/>
          <a:p>
            <a:pPr algn="ctr">
              <a:lnSpc>
                <a:spcPct val="150000"/>
              </a:lnSpc>
              <a:spcBef>
                <a:spcPts val="1000"/>
              </a:spcBef>
              <a:defRPr/>
            </a:pPr>
            <a:r>
              <a:rPr lang="en-US" b="1" dirty="0">
                <a:latin typeface="Calibri Light"/>
                <a:cs typeface="Calibri Light"/>
              </a:rPr>
              <a:t>NIFA Competitive Programs for the Insular Areas..</a:t>
            </a:r>
            <a:endParaRPr lang="en-US" b="1" dirty="0">
              <a:latin typeface="Calibri Light"/>
            </a:endParaRPr>
          </a:p>
        </p:txBody>
      </p:sp>
      <p:sp>
        <p:nvSpPr>
          <p:cNvPr id="6" name="Content Placeholder 1">
            <a:extLst>
              <a:ext uri="{FF2B5EF4-FFF2-40B4-BE49-F238E27FC236}">
                <a16:creationId xmlns:a16="http://schemas.microsoft.com/office/drawing/2014/main" id="{4F083D73-5837-8515-0276-7A9E418FC8BA}"/>
              </a:ext>
            </a:extLst>
          </p:cNvPr>
          <p:cNvSpPr txBox="1">
            <a:spLocks/>
          </p:cNvSpPr>
          <p:nvPr/>
        </p:nvSpPr>
        <p:spPr>
          <a:xfrm>
            <a:off x="1036432" y="2214027"/>
            <a:ext cx="9679650" cy="47844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Since 2005, NIFA has funded</a:t>
            </a:r>
            <a:r>
              <a:rPr lang="en-US" sz="2100" b="1" dirty="0"/>
              <a:t> 63 grants </a:t>
            </a:r>
            <a:r>
              <a:rPr lang="en-US" sz="2100" dirty="0"/>
              <a:t>for a total amount of </a:t>
            </a:r>
            <a:r>
              <a:rPr lang="en-US" sz="2100" b="1" dirty="0"/>
              <a:t>$12.5 million in the Pacific Area</a:t>
            </a:r>
            <a:endParaRPr lang="en-US" sz="2100" b="1" dirty="0">
              <a:cs typeface="Calibri" panose="020F0502020204030204"/>
            </a:endParaRPr>
          </a:p>
          <a:p>
            <a:pPr>
              <a:lnSpc>
                <a:spcPct val="100000"/>
              </a:lnSpc>
            </a:pPr>
            <a:r>
              <a:rPr lang="en-US" altLang="en-US" sz="2100" b="1" dirty="0"/>
              <a:t>FY 2024 Anticipated total funding available:  </a:t>
            </a:r>
            <a:r>
              <a:rPr lang="en-US" altLang="en-US" sz="2100" dirty="0"/>
              <a:t>$2</a:t>
            </a:r>
            <a:r>
              <a:rPr lang="en-US" sz="2100" dirty="0"/>
              <a:t>.3</a:t>
            </a:r>
            <a:r>
              <a:rPr lang="en-US" altLang="en-US" sz="2100" dirty="0"/>
              <a:t> million</a:t>
            </a:r>
            <a:endParaRPr lang="en-US" altLang="en-US" sz="2100" dirty="0">
              <a:cs typeface="Calibri"/>
            </a:endParaRPr>
          </a:p>
          <a:p>
            <a:pPr lvl="1">
              <a:lnSpc>
                <a:spcPct val="100000"/>
              </a:lnSpc>
            </a:pPr>
            <a:r>
              <a:rPr lang="en-US" sz="1800" dirty="0">
                <a:ea typeface="Calibri"/>
                <a:cs typeface="Calibri"/>
              </a:rPr>
              <a:t>FY 2024 RIIA/AGFEI application deadline is</a:t>
            </a:r>
            <a:r>
              <a:rPr lang="en-US" sz="1800" dirty="0">
                <a:solidFill>
                  <a:srgbClr val="C00000"/>
                </a:solidFill>
                <a:ea typeface="Calibri"/>
                <a:cs typeface="Calibri"/>
              </a:rPr>
              <a:t> </a:t>
            </a:r>
            <a:r>
              <a:rPr lang="en-US" sz="1800" b="1" dirty="0">
                <a:solidFill>
                  <a:srgbClr val="C00000"/>
                </a:solidFill>
                <a:ea typeface="Calibri"/>
                <a:cs typeface="Calibri"/>
              </a:rPr>
              <a:t>February 28, 2024</a:t>
            </a:r>
            <a:r>
              <a:rPr lang="en-US" sz="1800" dirty="0">
                <a:solidFill>
                  <a:srgbClr val="C00000"/>
                </a:solidFill>
                <a:ea typeface="Calibri"/>
                <a:cs typeface="Calibri"/>
              </a:rPr>
              <a:t> </a:t>
            </a:r>
          </a:p>
          <a:p>
            <a:pPr lvl="1">
              <a:lnSpc>
                <a:spcPct val="100000"/>
              </a:lnSpc>
            </a:pPr>
            <a:r>
              <a:rPr lang="en-US" altLang="en-US" sz="1800" dirty="0">
                <a:ea typeface="Calibri"/>
                <a:cs typeface="Calibri"/>
              </a:rPr>
              <a:t>FY 2024 DEG application deadline is </a:t>
            </a:r>
            <a:r>
              <a:rPr lang="en-US" altLang="en-US" sz="1800" b="1" dirty="0">
                <a:solidFill>
                  <a:srgbClr val="C00000"/>
                </a:solidFill>
                <a:ea typeface="Calibri"/>
                <a:cs typeface="Calibri"/>
              </a:rPr>
              <a:t>March 20, 2024</a:t>
            </a:r>
          </a:p>
          <a:p>
            <a:pPr marL="0" indent="0">
              <a:lnSpc>
                <a:spcPct val="150000"/>
              </a:lnSpc>
              <a:buNone/>
            </a:pPr>
            <a:endParaRPr lang="en-US" sz="18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B95D63A8-B758-BA19-4955-9CD2B0299BC9}"/>
              </a:ext>
            </a:extLst>
          </p:cNvPr>
          <p:cNvSpPr txBox="1"/>
          <p:nvPr/>
        </p:nvSpPr>
        <p:spPr>
          <a:xfrm>
            <a:off x="11900225" y="6444277"/>
            <a:ext cx="296333"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205972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E2FA6B6-CF63-9B33-A055-76A31B16C8B1}"/>
              </a:ext>
            </a:extLst>
          </p:cNvPr>
          <p:cNvSpPr txBox="1">
            <a:spLocks noGrp="1"/>
          </p:cNvSpPr>
          <p:nvPr>
            <p:ph type="title" idx="4294967295"/>
          </p:nvPr>
        </p:nvSpPr>
        <p:spPr>
          <a:xfrm>
            <a:off x="5923535" y="1588512"/>
            <a:ext cx="5973290" cy="13368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Title: </a:t>
            </a:r>
            <a:r>
              <a:rPr kumimoji="0" lang="en-US" sz="22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Development of Online Courses in Tropical Wildlife Management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Institution: </a:t>
            </a:r>
            <a:r>
              <a:rPr kumimoji="0" lang="en-US" sz="2200" b="0" i="0" u="none" strike="noStrike" kern="1200" cap="none" spc="0" normalizeH="0" baseline="0" noProof="0" dirty="0">
                <a:ln>
                  <a:noFill/>
                </a:ln>
                <a:solidFill>
                  <a:schemeClr val="tx1"/>
                </a:solidFill>
                <a:effectLst/>
                <a:uLnTx/>
                <a:uFillTx/>
                <a:latin typeface="+mn-lt"/>
                <a:ea typeface="+mn-ea"/>
                <a:cs typeface="+mn-cs"/>
              </a:rPr>
              <a:t>University of Guam</a:t>
            </a:r>
          </a:p>
        </p:txBody>
      </p:sp>
      <p:sp>
        <p:nvSpPr>
          <p:cNvPr id="2" name="Content Placeholder 1">
            <a:extLst>
              <a:ext uri="{FF2B5EF4-FFF2-40B4-BE49-F238E27FC236}">
                <a16:creationId xmlns:a16="http://schemas.microsoft.com/office/drawing/2014/main" id="{D8774D36-81D0-CF68-D26B-5277B39DA0C5}"/>
              </a:ext>
            </a:extLst>
          </p:cNvPr>
          <p:cNvSpPr>
            <a:spLocks noGrp="1"/>
          </p:cNvSpPr>
          <p:nvPr>
            <p:ph idx="1"/>
          </p:nvPr>
        </p:nvSpPr>
        <p:spPr>
          <a:xfrm>
            <a:off x="435427" y="1137960"/>
            <a:ext cx="5110349" cy="5218394"/>
          </a:xfrm>
        </p:spPr>
        <p:txBody>
          <a:bodyPr vert="horz" lIns="91440" tIns="45720" rIns="91440" bIns="45720" rtlCol="0" anchor="t">
            <a:normAutofit/>
          </a:bodyPr>
          <a:lstStyle/>
          <a:p>
            <a:pPr marL="0" indent="0">
              <a:buNone/>
            </a:pPr>
            <a:r>
              <a:rPr lang="en-US" sz="3600" b="1" dirty="0">
                <a:latin typeface="Calibri Light"/>
                <a:cs typeface="Calibri Light"/>
              </a:rPr>
              <a:t>Distance Education Grants </a:t>
            </a:r>
            <a:endParaRPr lang="en-US" sz="3600" dirty="0">
              <a:latin typeface="Calibri Light"/>
              <a:cs typeface="Calibri Light"/>
            </a:endParaRPr>
          </a:p>
          <a:p>
            <a:pPr marL="0" indent="0">
              <a:buNone/>
            </a:pPr>
            <a:r>
              <a:rPr lang="en-US" sz="2000" b="1" dirty="0">
                <a:latin typeface="Calibri"/>
                <a:cs typeface="Calibri"/>
              </a:rPr>
              <a:t>Purpose </a:t>
            </a:r>
            <a:r>
              <a:rPr lang="en-US" sz="2000" dirty="0">
                <a:latin typeface="Calibri"/>
                <a:cs typeface="Calibri"/>
              </a:rPr>
              <a:t>is to strengthen</a:t>
            </a:r>
            <a:r>
              <a:rPr lang="en-US" sz="2000" dirty="0">
                <a:effectLst/>
                <a:latin typeface="Calibri"/>
                <a:ea typeface="Times New Roman" panose="02020603050405020304" pitchFamily="18" charset="0"/>
                <a:cs typeface="Calibri"/>
              </a:rPr>
              <a:t> the capacity of institutions </a:t>
            </a:r>
            <a:r>
              <a:rPr lang="en-US" sz="2000" dirty="0">
                <a:latin typeface="Calibri"/>
                <a:ea typeface="Times New Roman" panose="02020603050405020304" pitchFamily="18" charset="0"/>
                <a:cs typeface="Calibri"/>
              </a:rPr>
              <a:t>to carry</a:t>
            </a:r>
            <a:r>
              <a:rPr lang="en-US" sz="2000" dirty="0">
                <a:effectLst/>
                <a:latin typeface="Calibri"/>
                <a:ea typeface="Times New Roman" panose="02020603050405020304" pitchFamily="18" charset="0"/>
                <a:cs typeface="Calibri"/>
              </a:rPr>
              <a:t> out programs in the food and agricultural sciences through distance education</a:t>
            </a:r>
            <a:r>
              <a:rPr lang="en-US" sz="2000" b="1" dirty="0">
                <a:effectLst/>
                <a:latin typeface="Calibri"/>
                <a:ea typeface="Times New Roman" panose="02020603050405020304" pitchFamily="18" charset="0"/>
                <a:cs typeface="Calibri"/>
              </a:rPr>
              <a:t> </a:t>
            </a:r>
            <a:r>
              <a:rPr lang="en-US" sz="2000" dirty="0">
                <a:effectLst/>
                <a:latin typeface="Calibri"/>
                <a:ea typeface="Times New Roman" panose="02020603050405020304" pitchFamily="18" charset="0"/>
                <a:cs typeface="Calibri"/>
              </a:rPr>
              <a:t>technology.</a:t>
            </a:r>
            <a:endParaRPr lang="en-US" sz="2000" dirty="0"/>
          </a:p>
          <a:p>
            <a:pPr marL="0" indent="0">
              <a:buNone/>
            </a:pPr>
            <a:endParaRPr lang="en-US" sz="2000" dirty="0">
              <a:latin typeface="Calibri"/>
              <a:cs typeface="Calibri"/>
            </a:endParaRPr>
          </a:p>
          <a:p>
            <a:pPr marL="0" indent="0">
              <a:buNone/>
            </a:pPr>
            <a:r>
              <a:rPr lang="en-US" sz="2000" dirty="0">
                <a:cs typeface="Calibri"/>
              </a:rPr>
              <a:t>Grantees can use funds to:</a:t>
            </a:r>
            <a:endParaRPr lang="en-US" sz="2000" dirty="0">
              <a:ea typeface="Calibri"/>
              <a:cs typeface="Calibri"/>
            </a:endParaRPr>
          </a:p>
          <a:p>
            <a:pPr marL="342900" indent="-342900"/>
            <a:r>
              <a:rPr lang="en-US" sz="1800" dirty="0">
                <a:cs typeface="Calibri"/>
              </a:rPr>
              <a:t>Acquire equipment, networking capability, hardware/software, and infrastructure to support distance education</a:t>
            </a:r>
            <a:endParaRPr lang="en-US" sz="1800" dirty="0">
              <a:ea typeface="Calibri"/>
              <a:cs typeface="Calibri"/>
            </a:endParaRPr>
          </a:p>
          <a:p>
            <a:pPr marL="342900" indent="-342900"/>
            <a:r>
              <a:rPr lang="en-US" sz="1800" dirty="0">
                <a:cs typeface="Calibri"/>
              </a:rPr>
              <a:t>Curriculum development and enhancing educational services</a:t>
            </a:r>
            <a:endParaRPr lang="en-US" sz="1800" dirty="0">
              <a:ea typeface="Calibri"/>
              <a:cs typeface="Calibri"/>
            </a:endParaRPr>
          </a:p>
          <a:p>
            <a:pPr marL="342900" indent="-342900"/>
            <a:r>
              <a:rPr lang="en-US" sz="1800" dirty="0">
                <a:cs typeface="Calibri"/>
              </a:rPr>
              <a:t>Provide professional development for educators in using technology in the classroom</a:t>
            </a:r>
            <a:endParaRPr lang="en-US" sz="1800" dirty="0">
              <a:ea typeface="Calibri"/>
              <a:cs typeface="Calibri"/>
            </a:endParaRPr>
          </a:p>
          <a:p>
            <a:pPr marL="457200" lvl="1" indent="0">
              <a:lnSpc>
                <a:spcPct val="150000"/>
              </a:lnSpc>
              <a:buNone/>
            </a:pPr>
            <a:endParaRPr lang="en-US" sz="1800" dirty="0">
              <a:ea typeface="Calibri"/>
              <a:cs typeface="Calibri"/>
            </a:endParaRPr>
          </a:p>
          <a:p>
            <a:endParaRPr lang="en-US" dirty="0">
              <a:cs typeface="Calibri"/>
            </a:endParaRPr>
          </a:p>
        </p:txBody>
      </p:sp>
      <p:pic>
        <p:nvPicPr>
          <p:cNvPr id="6" name="Picture 5" descr="Module Objectives &#10;Identify key principles of theory of island biogeography&#10;discuss the unique ecology of tropical islands&#10;explain and summarize the impact of introduced species to local endemic species ">
            <a:extLst>
              <a:ext uri="{FF2B5EF4-FFF2-40B4-BE49-F238E27FC236}">
                <a16:creationId xmlns:a16="http://schemas.microsoft.com/office/drawing/2014/main" id="{AAB700D5-DF3F-6219-59F3-5C5E8633FDCB}"/>
              </a:ext>
            </a:extLst>
          </p:cNvPr>
          <p:cNvPicPr>
            <a:picLocks noChangeAspect="1"/>
          </p:cNvPicPr>
          <p:nvPr/>
        </p:nvPicPr>
        <p:blipFill>
          <a:blip r:embed="rId3"/>
          <a:stretch>
            <a:fillRect/>
          </a:stretch>
        </p:blipFill>
        <p:spPr>
          <a:xfrm>
            <a:off x="5658747" y="2854280"/>
            <a:ext cx="5903706" cy="2864241"/>
          </a:xfrm>
          <a:prstGeom prst="rect">
            <a:avLst/>
          </a:prstGeom>
        </p:spPr>
      </p:pic>
      <p:sp>
        <p:nvSpPr>
          <p:cNvPr id="3" name="Slide Number Placeholder 2">
            <a:extLst>
              <a:ext uri="{FF2B5EF4-FFF2-40B4-BE49-F238E27FC236}">
                <a16:creationId xmlns:a16="http://schemas.microsoft.com/office/drawing/2014/main" id="{4BC34D36-277B-D73D-BCCB-21AE87745698}"/>
              </a:ext>
            </a:extLst>
          </p:cNvPr>
          <p:cNvSpPr>
            <a:spLocks noGrp="1"/>
          </p:cNvSpPr>
          <p:nvPr>
            <p:ph type="sldNum" sz="quarter" idx="12"/>
          </p:nvPr>
        </p:nvSpPr>
        <p:spPr/>
        <p:txBody>
          <a:bodyPr/>
          <a:lstStyle/>
          <a:p>
            <a:fld id="{2BD7F24E-DE58-493E-87A9-8975CB1324FF}" type="slidenum">
              <a:rPr lang="en-US" smtClean="0"/>
              <a:t>7</a:t>
            </a:fld>
            <a:endParaRPr lang="en-US"/>
          </a:p>
        </p:txBody>
      </p:sp>
      <p:sp>
        <p:nvSpPr>
          <p:cNvPr id="5" name="TextBox 4">
            <a:extLst>
              <a:ext uri="{FF2B5EF4-FFF2-40B4-BE49-F238E27FC236}">
                <a16:creationId xmlns:a16="http://schemas.microsoft.com/office/drawing/2014/main" id="{F17075F5-8F2F-8525-084A-0EBDE0D32B4B}"/>
              </a:ext>
            </a:extLst>
          </p:cNvPr>
          <p:cNvSpPr txBox="1"/>
          <p:nvPr/>
        </p:nvSpPr>
        <p:spPr>
          <a:xfrm>
            <a:off x="11925300" y="6534553"/>
            <a:ext cx="266700"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309975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EC0D88F7-125D-ACF4-FEC9-19720E0B9F9A}"/>
              </a:ext>
            </a:extLst>
          </p:cNvPr>
          <p:cNvSpPr txBox="1">
            <a:spLocks noGrp="1"/>
          </p:cNvSpPr>
          <p:nvPr>
            <p:ph type="title" idx="4294967295"/>
          </p:nvPr>
        </p:nvSpPr>
        <p:spPr>
          <a:xfrm>
            <a:off x="6619837" y="1357625"/>
            <a:ext cx="5167993" cy="13368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Title: </a:t>
            </a:r>
            <a:r>
              <a:rPr kumimoji="0" lang="en-US" sz="21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Building student and professional capacity in Agricultural and Natural Resources Management Fields through GIS and Remote Sensing Coursework</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Institution: </a:t>
            </a:r>
            <a:r>
              <a:rPr kumimoji="0" lang="en-US" sz="2100" b="0" i="0" u="none" strike="noStrike" kern="1200" cap="none" spc="0" normalizeH="0" baseline="0" noProof="0" dirty="0">
                <a:ln>
                  <a:noFill/>
                </a:ln>
                <a:solidFill>
                  <a:schemeClr val="tx1"/>
                </a:solidFill>
                <a:effectLst/>
                <a:uLnTx/>
                <a:uFillTx/>
                <a:latin typeface="+mn-lt"/>
                <a:ea typeface="+mn-ea"/>
                <a:cs typeface="+mn-cs"/>
              </a:rPr>
              <a:t>Northern Marianas College</a:t>
            </a:r>
            <a:endParaRPr kumimoji="0" lang="en-US" sz="2100" b="0" i="0" u="none" strike="noStrike" kern="1200" cap="none" spc="0" normalizeH="0" baseline="0" noProof="0" dirty="0">
              <a:ln>
                <a:noFill/>
              </a:ln>
              <a:solidFill>
                <a:schemeClr val="tx1"/>
              </a:solidFill>
              <a:effectLst/>
              <a:uLnTx/>
              <a:uFillTx/>
              <a:latin typeface="+mn-lt"/>
              <a:ea typeface="+mn-ea"/>
              <a:cs typeface="Calibri"/>
            </a:endParaRPr>
          </a:p>
        </p:txBody>
      </p:sp>
      <p:sp>
        <p:nvSpPr>
          <p:cNvPr id="2" name="Content Placeholder 1">
            <a:extLst>
              <a:ext uri="{FF2B5EF4-FFF2-40B4-BE49-F238E27FC236}">
                <a16:creationId xmlns:a16="http://schemas.microsoft.com/office/drawing/2014/main" id="{D8774D36-81D0-CF68-D26B-5277B39DA0C5}"/>
              </a:ext>
            </a:extLst>
          </p:cNvPr>
          <p:cNvSpPr>
            <a:spLocks noGrp="1"/>
          </p:cNvSpPr>
          <p:nvPr>
            <p:ph idx="1"/>
          </p:nvPr>
        </p:nvSpPr>
        <p:spPr>
          <a:xfrm>
            <a:off x="446312" y="1289066"/>
            <a:ext cx="6089241" cy="5218394"/>
          </a:xfrm>
        </p:spPr>
        <p:txBody>
          <a:bodyPr vert="horz" lIns="91440" tIns="45720" rIns="91440" bIns="45720" rtlCol="0" anchor="t">
            <a:normAutofit lnSpcReduction="10000"/>
          </a:bodyPr>
          <a:lstStyle/>
          <a:p>
            <a:pPr marL="0" indent="0">
              <a:buNone/>
            </a:pPr>
            <a:r>
              <a:rPr lang="en-US" sz="2600" b="1" dirty="0">
                <a:latin typeface="+mj-lt"/>
              </a:rPr>
              <a:t>Resident Instruction Grants for Institutions of Higher Education in Insular Areas </a:t>
            </a:r>
            <a:endParaRPr lang="en-US" b="1" dirty="0">
              <a:latin typeface="+mj-lt"/>
              <a:cs typeface="Calibri" panose="020F0502020204030204"/>
            </a:endParaRPr>
          </a:p>
          <a:p>
            <a:r>
              <a:rPr lang="en-US" sz="2000" b="1" dirty="0"/>
              <a:t>Purpose </a:t>
            </a:r>
            <a:r>
              <a:rPr lang="en-US" sz="2000" dirty="0"/>
              <a:t>is to promote and strengthen the ability of eligible institutions in the Insular Areas to carry out education within the food and agricultural sciences.</a:t>
            </a:r>
            <a:endParaRPr lang="en-US" sz="2000" dirty="0">
              <a:cs typeface="Calibri"/>
            </a:endParaRPr>
          </a:p>
          <a:p>
            <a:r>
              <a:rPr lang="en-US" sz="2000" dirty="0">
                <a:cs typeface="Calibri"/>
              </a:rPr>
              <a:t>Grantees can use funds for:</a:t>
            </a:r>
            <a:endParaRPr lang="en-US" sz="2000" dirty="0"/>
          </a:p>
          <a:p>
            <a:pPr lvl="1"/>
            <a:r>
              <a:rPr lang="en-US" sz="1600" dirty="0">
                <a:cs typeface="Calibri"/>
              </a:rPr>
              <a:t>Recruit and retain undergraduate and graduate students to need areas in food and agricultural sciences, including scholarships</a:t>
            </a:r>
          </a:p>
          <a:p>
            <a:pPr lvl="1"/>
            <a:r>
              <a:rPr lang="en-US" sz="1600" dirty="0">
                <a:cs typeface="Calibri"/>
              </a:rPr>
              <a:t>Experiential learning opportunities </a:t>
            </a:r>
          </a:p>
          <a:p>
            <a:pPr lvl="1"/>
            <a:r>
              <a:rPr lang="en-US" sz="1600" dirty="0">
                <a:cs typeface="Calibri"/>
              </a:rPr>
              <a:t>Curriculum development, scientific instrumentation for teaching, improving library capacity</a:t>
            </a:r>
          </a:p>
          <a:p>
            <a:pPr lvl="1"/>
            <a:r>
              <a:rPr lang="en-US" sz="1600" dirty="0">
                <a:cs typeface="Calibri"/>
              </a:rPr>
              <a:t>Professional development for faculty </a:t>
            </a:r>
          </a:p>
          <a:p>
            <a:pPr lvl="1"/>
            <a:endParaRPr lang="en-US" sz="1600" dirty="0"/>
          </a:p>
          <a:p>
            <a:pPr>
              <a:lnSpc>
                <a:spcPct val="110000"/>
              </a:lnSpc>
            </a:pPr>
            <a:r>
              <a:rPr lang="en-US" sz="2000" dirty="0"/>
              <a:t>Some </a:t>
            </a:r>
            <a:r>
              <a:rPr lang="en-US" sz="2000" b="1" dirty="0"/>
              <a:t>funded topics</a:t>
            </a:r>
            <a:r>
              <a:rPr lang="en-US" sz="2000" dirty="0"/>
              <a:t> are</a:t>
            </a:r>
            <a:r>
              <a:rPr lang="en-US" sz="2000" b="1" dirty="0"/>
              <a:t> </a:t>
            </a:r>
            <a:r>
              <a:rPr lang="en-US" sz="2000" dirty="0"/>
              <a:t>sustainable small farms, geographic information systems,  genomics and bioinformatics, nutrition, and medicinal plants</a:t>
            </a:r>
            <a:endParaRPr lang="en-US" sz="2000" dirty="0">
              <a:cs typeface="Calibri"/>
            </a:endParaRPr>
          </a:p>
          <a:p>
            <a:pPr lvl="1">
              <a:lnSpc>
                <a:spcPct val="150000"/>
              </a:lnSpc>
            </a:pPr>
            <a:endParaRPr lang="en-US" sz="2200" dirty="0">
              <a:latin typeface="+mj-lt"/>
            </a:endParaRPr>
          </a:p>
          <a:p>
            <a:endParaRPr lang="en-US" dirty="0"/>
          </a:p>
        </p:txBody>
      </p:sp>
      <p:pic>
        <p:nvPicPr>
          <p:cNvPr id="1026" name="Picture 2">
            <a:extLst>
              <a:ext uri="{FF2B5EF4-FFF2-40B4-BE49-F238E27FC236}">
                <a16:creationId xmlns:a16="http://schemas.microsoft.com/office/drawing/2014/main" id="{025687FC-EF98-2195-C3CE-B60E9BDA04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430" y="3040185"/>
            <a:ext cx="3641967" cy="27314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BC34D36-277B-D73D-BCCB-21AE87745698}"/>
              </a:ext>
            </a:extLst>
          </p:cNvPr>
          <p:cNvSpPr>
            <a:spLocks noGrp="1"/>
          </p:cNvSpPr>
          <p:nvPr>
            <p:ph type="sldNum" sz="quarter" idx="12"/>
          </p:nvPr>
        </p:nvSpPr>
        <p:spPr/>
        <p:txBody>
          <a:bodyPr/>
          <a:lstStyle/>
          <a:p>
            <a:fld id="{2BD7F24E-DE58-493E-87A9-8975CB1324FF}" type="slidenum">
              <a:rPr lang="en-US" smtClean="0"/>
              <a:t>8</a:t>
            </a:fld>
            <a:endParaRPr lang="en-US"/>
          </a:p>
        </p:txBody>
      </p:sp>
      <p:sp>
        <p:nvSpPr>
          <p:cNvPr id="4" name="TextBox 3">
            <a:extLst>
              <a:ext uri="{FF2B5EF4-FFF2-40B4-BE49-F238E27FC236}">
                <a16:creationId xmlns:a16="http://schemas.microsoft.com/office/drawing/2014/main" id="{BB60FCF4-0013-FBFF-D59D-4E7A9DDF021D}"/>
              </a:ext>
            </a:extLst>
          </p:cNvPr>
          <p:cNvSpPr txBox="1"/>
          <p:nvPr/>
        </p:nvSpPr>
        <p:spPr>
          <a:xfrm>
            <a:off x="11925300" y="6534553"/>
            <a:ext cx="266700"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1263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774D36-81D0-CF68-D26B-5277B39DA0C5}"/>
              </a:ext>
            </a:extLst>
          </p:cNvPr>
          <p:cNvSpPr>
            <a:spLocks noGrp="1"/>
          </p:cNvSpPr>
          <p:nvPr>
            <p:ph type="title" idx="4294967295"/>
          </p:nvPr>
        </p:nvSpPr>
        <p:spPr>
          <a:xfrm>
            <a:off x="1681163" y="1265238"/>
            <a:ext cx="8628062" cy="5218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j-lt"/>
                <a:ea typeface="+mn-ea"/>
                <a:cs typeface="Calibri" panose="020F0502020204030204"/>
              </a:rPr>
              <a:t>Agriculture and Food Sciences Facilities and Equipment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Calibri" panose="020F0502020204030204"/>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Purpose </a:t>
            </a:r>
            <a:r>
              <a:rPr kumimoji="0" lang="en-US" sz="2000" b="0" i="0" u="none" strike="noStrike" kern="1200" cap="none" spc="0" normalizeH="0" baseline="0" noProof="0" dirty="0">
                <a:ln>
                  <a:noFill/>
                </a:ln>
                <a:solidFill>
                  <a:schemeClr val="tx1"/>
                </a:solidFill>
                <a:effectLst/>
                <a:uLnTx/>
                <a:uFillTx/>
                <a:latin typeface="+mn-lt"/>
                <a:ea typeface="+mn-ea"/>
                <a:cs typeface="+mn-cs"/>
              </a:rPr>
              <a:t>is to support activities to acquire, alter or renovate facilities or relevant equipment necessary for conducting agricultural research.</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Grantees can use funds for:</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acquisition, repair and remodeling of facilities, laboratories, and other capital facilities (including fixtures and equipment)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Emphasis on tropical and subtropical agricultural research, including pest and disease research.</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Some </a:t>
            </a:r>
            <a:r>
              <a:rPr kumimoji="0" lang="en-US" sz="2000" b="1" i="0" u="none" strike="noStrike" kern="1200" cap="none" spc="0" normalizeH="0" baseline="0" noProof="0" dirty="0">
                <a:ln>
                  <a:noFill/>
                </a:ln>
                <a:solidFill>
                  <a:schemeClr val="tx1"/>
                </a:solidFill>
                <a:effectLst/>
                <a:uLnTx/>
                <a:uFillTx/>
                <a:latin typeface="+mn-lt"/>
                <a:ea typeface="+mn-ea"/>
                <a:cs typeface="+mn-cs"/>
              </a:rPr>
              <a:t>funded topics</a:t>
            </a:r>
            <a:r>
              <a:rPr kumimoji="0" lang="en-US" sz="2000" b="0" i="0" u="none" strike="noStrike" kern="1200" cap="none" spc="0" normalizeH="0" baseline="0" noProof="0" dirty="0">
                <a:ln>
                  <a:noFill/>
                </a:ln>
                <a:solidFill>
                  <a:schemeClr val="tx1"/>
                </a:solidFill>
                <a:effectLst/>
                <a:uLnTx/>
                <a:uFillTx/>
                <a:latin typeface="+mn-lt"/>
                <a:ea typeface="+mn-ea"/>
                <a:cs typeface="+mn-cs"/>
              </a:rPr>
              <a:t> are</a:t>
            </a: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improving energy resilience, acquiring </a:t>
            </a:r>
            <a:r>
              <a:rPr kumimoji="0" lang="en-US" sz="2000" b="0" i="0" u="none" strike="noStrike" kern="1200" cap="none" spc="0" normalizeH="0" baseline="0" noProof="0" dirty="0" err="1">
                <a:ln>
                  <a:noFill/>
                </a:ln>
                <a:solidFill>
                  <a:schemeClr val="tx1"/>
                </a:solidFill>
                <a:effectLst/>
                <a:uLnTx/>
                <a:uFillTx/>
                <a:latin typeface="+mn-lt"/>
                <a:ea typeface="+mn-ea"/>
                <a:cs typeface="+mn-cs"/>
              </a:rPr>
              <a:t>equipment,and</a:t>
            </a:r>
            <a:r>
              <a:rPr kumimoji="0" lang="en-US" sz="2000" b="0" i="0" u="none" strike="noStrike" kern="1200" cap="none" spc="0" normalizeH="0" baseline="0" noProof="0" dirty="0">
                <a:ln>
                  <a:noFill/>
                </a:ln>
                <a:solidFill>
                  <a:schemeClr val="tx1"/>
                </a:solidFill>
                <a:effectLst/>
                <a:uLnTx/>
                <a:uFillTx/>
                <a:latin typeface="+mn-lt"/>
                <a:ea typeface="+mn-ea"/>
                <a:cs typeface="+mn-cs"/>
              </a:rPr>
              <a:t> remodeling greenhouses</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4BC34D36-277B-D73D-BCCB-21AE87745698}"/>
              </a:ext>
            </a:extLst>
          </p:cNvPr>
          <p:cNvSpPr>
            <a:spLocks noGrp="1"/>
          </p:cNvSpPr>
          <p:nvPr>
            <p:ph type="sldNum" sz="quarter" idx="12"/>
          </p:nvPr>
        </p:nvSpPr>
        <p:spPr/>
        <p:txBody>
          <a:bodyPr/>
          <a:lstStyle/>
          <a:p>
            <a:fld id="{2BD7F24E-DE58-493E-87A9-8975CB1324FF}" type="slidenum">
              <a:rPr lang="en-US" smtClean="0"/>
              <a:t>9</a:t>
            </a:fld>
            <a:endParaRPr lang="en-US"/>
          </a:p>
        </p:txBody>
      </p:sp>
      <p:sp>
        <p:nvSpPr>
          <p:cNvPr id="4" name="TextBox 3">
            <a:extLst>
              <a:ext uri="{FF2B5EF4-FFF2-40B4-BE49-F238E27FC236}">
                <a16:creationId xmlns:a16="http://schemas.microsoft.com/office/drawing/2014/main" id="{BB60FCF4-0013-FBFF-D59D-4E7A9DDF021D}"/>
              </a:ext>
            </a:extLst>
          </p:cNvPr>
          <p:cNvSpPr txBox="1"/>
          <p:nvPr/>
        </p:nvSpPr>
        <p:spPr>
          <a:xfrm>
            <a:off x="11925300" y="6534553"/>
            <a:ext cx="266700" cy="369332"/>
          </a:xfrm>
          <a:prstGeom prst="rect">
            <a:avLst/>
          </a:prstGeom>
          <a:noFill/>
        </p:spPr>
        <p:txBody>
          <a:bodyPr wrap="square" lIns="91440" tIns="45720" rIns="91440" bIns="45720" rtlCol="0" anchor="t">
            <a:spAutoFit/>
          </a:bodyPr>
          <a:lstStyle/>
          <a:p>
            <a:r>
              <a:rPr lang="en-US">
                <a:cs typeface="Calibri"/>
              </a:rPr>
              <a:t>D</a:t>
            </a:r>
          </a:p>
        </p:txBody>
      </p:sp>
    </p:spTree>
    <p:extLst>
      <p:ext uri="{BB962C8B-B14F-4D97-AF65-F5344CB8AC3E}">
        <p14:creationId xmlns:p14="http://schemas.microsoft.com/office/powerpoint/2010/main" val="193913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1244</TotalTime>
  <Words>1258</Words>
  <Application>Microsoft Office PowerPoint</Application>
  <PresentationFormat>Widescreen</PresentationFormat>
  <Paragraphs>160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ArialMT</vt:lpstr>
      <vt:lpstr>Calibri</vt:lpstr>
      <vt:lpstr>Calibri Light</vt:lpstr>
      <vt:lpstr>Office Theme</vt:lpstr>
      <vt:lpstr>Insular Areas and Alaska Native-Serving and Native Hawaiian-Serving Institutions Competitive Grants Programs Kellyann Jones-Jamtgaard, PhD </vt:lpstr>
      <vt:lpstr>Program Staff</vt:lpstr>
      <vt:lpstr>NIFA’s Mission</vt:lpstr>
      <vt:lpstr>Topics Covered by NIFA Programs</vt:lpstr>
      <vt:lpstr>NIFA Competitive Programs for the Insular Areas</vt:lpstr>
      <vt:lpstr>NIFA Competitive Programs for the Insular Areas..</vt:lpstr>
      <vt:lpstr>Title: Development of Online Courses in Tropical Wildlife Management Institution: University of Guam</vt:lpstr>
      <vt:lpstr>Title: Building student and professional capacity in Agricultural and Natural Resources Management Fields through GIS and Remote Sensing Coursework Institution: Northern Marianas College</vt:lpstr>
      <vt:lpstr>Agriculture and Food Sciences Facilities and Equipment   Purpose is to support activities to acquire, alter or renovate facilities or relevant equipment necessary for conducting agricultural research. Grantees can use funds for: acquisition, repair and remodeling of facilities, laboratories, and other capital facilities (including fixtures and equipment)  Emphasis on tropical and subtropical agricultural research, including pest and disease research. Some funded topics are improving energy resilience, acquiring equipment,and remodeling greenhouses  </vt:lpstr>
      <vt:lpstr>Alaska Native-Serving and Native Hawaiian-Serving Education Grants Program (ANNH)</vt:lpstr>
      <vt:lpstr>Purpose and Priorities</vt:lpstr>
      <vt:lpstr>NIFA encourages applications from the Insular Areas and ANNH programs to include, as applicable:  Global Engagement Leadership Skills Development  Incorporation of Social Sciences and Enhancing Impacts Traditional Ecological Knowledge and Native Language Preservation </vt:lpstr>
      <vt:lpstr>NextGen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Insular Areas and Alaska Native-Serving and Native Hawaiian-Serving Institutions Competitive Grants Programs</dc:title>
  <dc:subject>Insular Areas and Alaska Native-Serving and Native Hawaiian-Serving Institutions Competitive Grants Programs</dc:subject>
  <dc:creator>JonesJamtgaard, Kellyann - REE-NIFA</dc:creator>
  <cp:lastModifiedBy>Gutema, Samuel (CTR) - OCIO-EAS, VA</cp:lastModifiedBy>
  <cp:revision>2</cp:revision>
  <dcterms:created xsi:type="dcterms:W3CDTF">2024-02-12T03:43:12Z</dcterms:created>
  <dcterms:modified xsi:type="dcterms:W3CDTF">2024-04-02T11:20:57Z</dcterms:modified>
</cp:coreProperties>
</file>